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0" r:id="rId5"/>
    <p:sldMasterId id="2147483741" r:id="rId6"/>
    <p:sldMasterId id="2147483742" r:id="rId7"/>
    <p:sldMasterId id="214748374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5143500" cx="9144000"/>
  <p:notesSz cx="6858000" cy="9144000"/>
  <p:embeddedFontLst>
    <p:embeddedFont>
      <p:font typeface="Space Mono"/>
      <p:regular r:id="rId47"/>
      <p:bold r:id="rId48"/>
      <p:italic r:id="rId49"/>
      <p:boldItalic r:id="rId50"/>
    </p:embeddedFont>
    <p:embeddedFont>
      <p:font typeface="Poppins"/>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19773F-00E3-4765-AAC1-761979B5BF24}">
  <a:tblStyle styleId="{1519773F-00E3-4765-AAC1-761979B5BF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SpaceMono-bold.fntdata"/><Relationship Id="rId47" Type="http://schemas.openxmlformats.org/officeDocument/2006/relationships/font" Target="fonts/SpaceMono-regular.fntdata"/><Relationship Id="rId49" Type="http://schemas.openxmlformats.org/officeDocument/2006/relationships/font" Target="fonts/SpaceMon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regular.fntdata"/><Relationship Id="rId50" Type="http://schemas.openxmlformats.org/officeDocument/2006/relationships/font" Target="fonts/SpaceMono-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2.xml"/><Relationship Id="rId55" Type="http://schemas.openxmlformats.org/officeDocument/2006/relationships/font" Target="fonts/RobotoMono-regular.fntdata"/><Relationship Id="rId10" Type="http://schemas.openxmlformats.org/officeDocument/2006/relationships/slide" Target="slides/slide1.xml"/><Relationship Id="rId54" Type="http://schemas.openxmlformats.org/officeDocument/2006/relationships/font" Target="fonts/Poppins-boldItalic.fntdata"/><Relationship Id="rId13" Type="http://schemas.openxmlformats.org/officeDocument/2006/relationships/slide" Target="slides/slide4.xml"/><Relationship Id="rId57" Type="http://schemas.openxmlformats.org/officeDocument/2006/relationships/font" Target="fonts/RobotoMono-italic.fntdata"/><Relationship Id="rId12" Type="http://schemas.openxmlformats.org/officeDocument/2006/relationships/slide" Target="slides/slide3.xml"/><Relationship Id="rId56" Type="http://schemas.openxmlformats.org/officeDocument/2006/relationships/font" Target="fonts/RobotoMono-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RobotoMon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urses.codepath.org/courses/tip10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ee031c7e2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ee031c7e2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students to the course and set a positive tone for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students as they join, ensuring energy and enthusiasm.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Confirm the session details and greet students by name if possible.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Welcome to CodePath TIP102! I’m so excited to have all of you here. Over the next 10 weeks, we’ll dive into Python programming and technical interview preparation.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to share their location or one word describing how they feel about starting the course in the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2260f8e7e3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2260f8e7e3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Teach effective communication practices in Slack.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examples of effective thread usage.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Starting a thread helps keep our discussions organized. Let’s practice now.</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2260f8e7e3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2260f8e7e3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Reinforce the importance of Slack thread etiquette.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Guide students through replying in a thread.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Reply in the thread I’ve started in the #tip101-program-help-fall24 channel.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Call out exemplary replies to encourage participation.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260f8e7e3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260f8e7e3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Outline the weekly schedule and expectations.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the schedule and answer any questions.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have two sessions a week plus optional office hours for extra help.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2260f8e7e3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2260f8e7e3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Address different learning paces and encourage collaboration.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how breakout rooms and assessments are designed for varied pacing.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course is self-paced but collaborative. You’ll move at your pace but work with peers at the same level.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2260f8e7e3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260f8e7e3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Motivate students by sharing the rewards of completing the course.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 the alumni benefits and other opportunities.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Completing this course unlocks amazing opportunities like alumni networks and mentorship.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2260f8e7e3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2260f8e7e3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Inform students about the attendance policy and its importance.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explain the attendance policy and its role in course success.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Attendance is critical to your success in this course. You’re allowed up to 3 absences, but it’s important to stay consistent to get the most out of the experience.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"Why do you think consistent attendance is important for a course like this?"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2260f8e7e3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2260f8e7e3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students to participate actively during sessions.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how engagement improves outcomes.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course works best when you fully engage. Take notes, ask questions, and share your ideas. These habits will help you retain what you learn.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to share one strategy they plan to use to stay engaged.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2260f8e7e3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2260f8e7e3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Highlight the importance of consistent practice.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Stress the value of daily practice.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Practice is key to mastering Python and interview techniques. Try to code daily, even if it’s just for a short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way you plan to make time for daily practice?"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2260f8e7e3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2260f8e7e3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Set realistic goals for progress.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aim for steady progress.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Completing one unit per week is a good target. If you need more time, that’s okay too, but staying consistent is important.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"What strategies will you use to stay on track with this goal?"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2260f8e7e3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2260f8e7e3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Build a positive and supportive learning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share appreciation for their peers.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Expressing gratitude helps build a strong community. Let’s celebrate each other’s wins throughout the course.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60230664e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60230664e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Provide a clear overview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the agenda and ensure students understand the schedule.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we’ll start with a welcome and overview, move into course structure and resources, take a short break, and end with collaborative problem-solving.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to ask if anyone has questions about the flow of the session.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2260f8e7e3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2260f8e7e3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Emphasize the need for focused participation.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StuDefine what "being fully present" means in a virtual classroom.ff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get the most out of this course, be present visually, verbally, and technically. Limit distractions and actively contribute.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 are some ways you stay focused during online sessions?"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2260f8e7e3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2260f8e7e3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Facilitate a discussion about active engagement.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Guide students to reflect on participation expectations: being on camera and mic, having a stable internet connection, and being in a distraction-free environment.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Mention that bathroom breaks are okay and how to handle them appropriately by fully exiting the Zoom, and re-entering after their bathroom break.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why these requirements are crucial for a productive learning experience, and give practical tips on how to create an optimal setup.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does it look like to be fully present? Let’s brainstorm ideas together.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student responses and provide practical tips for participation.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367f51d8d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367f51d8d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Virtual TA - Ask for customized explanations, Ask for additional learning materials</a:t>
            </a:r>
            <a:endParaRPr sz="1800">
              <a:solidFill>
                <a:schemeClr val="dk1"/>
              </a:solidFill>
              <a:latin typeface="Poppins"/>
              <a:ea typeface="Poppins"/>
              <a:cs typeface="Poppins"/>
              <a:sym typeface="Poppins"/>
            </a:endParaRPr>
          </a:p>
          <a:p>
            <a:pPr indent="0" lvl="0" marL="0" rtl="0" algn="l">
              <a:lnSpc>
                <a:spcPct val="115000"/>
              </a:lnSpc>
              <a:spcBef>
                <a:spcPts val="1000"/>
              </a:spcBef>
              <a:spcAft>
                <a:spcPts val="0"/>
              </a:spcAft>
              <a:buClr>
                <a:schemeClr val="dk1"/>
              </a:buClr>
              <a:buSzPts val="1100"/>
              <a:buFont typeface="Arial"/>
              <a:buNone/>
            </a:pPr>
            <a:r>
              <a:rPr lang="en" sz="1800">
                <a:solidFill>
                  <a:schemeClr val="dk1"/>
                </a:solidFill>
                <a:latin typeface="Poppins"/>
                <a:ea typeface="Poppins"/>
                <a:cs typeface="Poppins"/>
                <a:sym typeface="Poppins"/>
              </a:rPr>
              <a:t>Debugging / Planning Partner- Talk through your thoughts, Ask it to find areas for you to probe at</a:t>
            </a:r>
            <a:endParaRPr sz="1800">
              <a:solidFill>
                <a:schemeClr val="dk1"/>
              </a:solidFill>
              <a:latin typeface="Poppins"/>
              <a:ea typeface="Poppins"/>
              <a:cs typeface="Poppins"/>
              <a:sym typeface="Poppins"/>
            </a:endParaRPr>
          </a:p>
          <a:p>
            <a:pPr indent="0" lvl="0" marL="0" rtl="0" algn="l">
              <a:lnSpc>
                <a:spcPct val="115000"/>
              </a:lnSpc>
              <a:spcBef>
                <a:spcPts val="1000"/>
              </a:spcBef>
              <a:spcAft>
                <a:spcPts val="1000"/>
              </a:spcAft>
              <a:buNone/>
            </a:pPr>
            <a:r>
              <a:rPr lang="en" sz="1800">
                <a:solidFill>
                  <a:schemeClr val="dk1"/>
                </a:solidFill>
                <a:latin typeface="Poppins"/>
                <a:ea typeface="Poppins"/>
                <a:cs typeface="Poppins"/>
                <a:sym typeface="Poppins"/>
              </a:rPr>
              <a:t>Research Assistant - Ask it to find materials that will help, Ask it to summarize key information in large references</a:t>
            </a:r>
            <a:endParaRPr sz="1800">
              <a:solidFill>
                <a:schemeClr val="dk1"/>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2260f8e7e3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2260f8e7e3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resources for resolving issues and getting help.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the purpose of Fix-It Garage and Study Hall sessions.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run into technical issues or need help with coding problems, these sessions are here for you. Don’t hesitate to use them!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5a95f1fbe_0_2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5a95f1fbe_0_2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Familiarize students with the course portal and its features.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Navigate the portal live and highlight key sections.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Go to </a:t>
            </a:r>
            <a:r>
              <a:rPr lang="en" u="sng">
                <a:solidFill>
                  <a:schemeClr val="hlink"/>
                </a:solidFill>
                <a:hlinkClick r:id="rId2"/>
              </a:rPr>
              <a:t>https://courses.codepath.org/courses/tip102</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Show the Session 1 breakout room problems – this is what we will be working on today.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Show the Assignment page and explain different versions.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Show the Resources tab and highlight the cheatsheet.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Show the Career tab with milestones to prepare for other aspects of interviews.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 me show you the Course Portal where you’ll find assignments, resources, and career tools.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Pause for questions and ask if there’s a feature they’re particularly excited about.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5a95f1fbe_0_2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5a95f1fbe_0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students to Python and VS Code basics.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Demonstrate creating and running a Python file in VS Code.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Open VS Code.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Create a new Python file.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Explore the cheatsheet via VS Code.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Run the example usage print statements from the Unit 1 Cheatsheet in VS Code as a demo.</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(Optional) Go through the rest of the cheatsheet noting any important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you can set up your Python environment and run your first script. Let’s use the Unit 1 cheat sheet to guide us.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follow along if they have VS Code installed.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367f51d8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367f51d8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Emphasize the need for focused participation.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StuDefine what "being fully present" means in a virtual classroom.ff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get the most out of this course, be present visually, verbally, and technically. Limit distractions and actively contribute.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 are some ways you stay focused during online sessions?"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15a95f1fb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15a95f1fb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60028ae4e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60028ae4e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60028ae4e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60028ae4e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15a95f1fbe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15a95f1fbe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5a95f1fb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5a95f1fb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15a95f1fb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15a95f1fb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what students should be doing during the Collaborative Problem Solving time with the SSL. This should include things like introducing yourself, deciding who is going to share their screen, and starting the first problem. Try to keep the demo as brief as possible to maximize the Collaborative Problem Solving time.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5a95f1fb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15a95f1fb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15a95f1fb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15a95f1fb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1756fd21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1756fd21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15a95f1fb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15a95f1fbe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15a95f1fbe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15a95f1fbe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1481e1aa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1481e1aa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purpose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2260f8e7e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2260f8e7e3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Personalize the course by sharing your background and interests.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Update this slide with your name, expertise, and education.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little about me: [Your name], my background is in [field], and I’ve worked on [relevant projects]. I’m here to support your learning journey!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share their own goals or backgrounds in the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367f51d8d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367f51d8d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Personalize the course by sharing your background and interests.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Update this slide with your name, expertise, and education.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little about me: [Your name], my background is in [field], and I’ve worked on [relevant projects]. I’m here to support your learning journey!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share their own goals or backgrounds in the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2260f8e7e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2260f8e7e3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students to engage visually for better interaction.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Kindly ask students to enable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see all your wonderful faces! It makes the session more interactive and fun.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students who turn on their cameras with positive reinforcement.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2260f8e7e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2260f8e7e3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ee031c7e2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ee031c7e2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260f8e7e3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260f8e7e3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Ensure students are set up correctly in Slack.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Demonstrate how to update Slack handles and monitor for completion.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Slack handle should include your name and course level. Let’s take a moment to update this now.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support in real-time for anyone facing issues.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2.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46.pn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8.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2.png"/><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46.png"/><Relationship Id="rId5"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6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2.pn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46.png"/><Relationship Id="rId5"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6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sp>
        <p:nvSpPr>
          <p:cNvPr id="69" name="Google Shape;69;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grpSp>
        <p:nvGrpSpPr>
          <p:cNvPr id="70" name="Google Shape;70;p17"/>
          <p:cNvGrpSpPr/>
          <p:nvPr/>
        </p:nvGrpSpPr>
        <p:grpSpPr>
          <a:xfrm rot="5400000">
            <a:off x="5719749" y="1629787"/>
            <a:ext cx="4964577" cy="1883925"/>
            <a:chOff x="4152224" y="1218499"/>
            <a:chExt cx="4964577" cy="1883925"/>
          </a:xfrm>
        </p:grpSpPr>
        <p:pic>
          <p:nvPicPr>
            <p:cNvPr id="71" name="Google Shape;71;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2" name="Google Shape;72;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3" name="Google Shape;73;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4" name="Google Shape;74;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22" name="Google Shape;222;p3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23" name="Google Shape;223;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3"/>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25" name="Google Shape;225;p33"/>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26" name="Shape 226"/>
        <p:cNvGrpSpPr/>
        <p:nvPr/>
      </p:nvGrpSpPr>
      <p:grpSpPr>
        <a:xfrm>
          <a:off x="0" y="0"/>
          <a:ext cx="0" cy="0"/>
          <a:chOff x="0" y="0"/>
          <a:chExt cx="0" cy="0"/>
        </a:xfrm>
      </p:grpSpPr>
      <p:pic>
        <p:nvPicPr>
          <p:cNvPr id="227" name="Google Shape;227;p3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8" name="Google Shape;228;p3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9" name="Google Shape;229;p3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30" name="Google Shape;230;p3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31" name="Google Shape;231;p3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32" name="Google Shape;232;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34" name="Google Shape;234;p3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35" name="Google Shape;235;p3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36" name="Shape 236"/>
        <p:cNvGrpSpPr/>
        <p:nvPr/>
      </p:nvGrpSpPr>
      <p:grpSpPr>
        <a:xfrm>
          <a:off x="0" y="0"/>
          <a:ext cx="0" cy="0"/>
          <a:chOff x="0" y="0"/>
          <a:chExt cx="0" cy="0"/>
        </a:xfrm>
      </p:grpSpPr>
      <p:pic>
        <p:nvPicPr>
          <p:cNvPr id="237" name="Google Shape;237;p35"/>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8" name="Google Shape;238;p3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5"/>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40" name="Google Shape;240;p35"/>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41" name="Google Shape;241;p35"/>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42" name="Google Shape;242;p35"/>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43" name="Shape 243"/>
        <p:cNvGrpSpPr/>
        <p:nvPr/>
      </p:nvGrpSpPr>
      <p:grpSpPr>
        <a:xfrm>
          <a:off x="0" y="0"/>
          <a:ext cx="0" cy="0"/>
          <a:chOff x="0" y="0"/>
          <a:chExt cx="0" cy="0"/>
        </a:xfrm>
      </p:grpSpPr>
      <p:pic>
        <p:nvPicPr>
          <p:cNvPr descr="Divider1.png" id="244" name="Google Shape;244;p3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45" name="Google Shape;245;p36"/>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3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7" name="Shape 247"/>
        <p:cNvGrpSpPr/>
        <p:nvPr/>
      </p:nvGrpSpPr>
      <p:grpSpPr>
        <a:xfrm>
          <a:off x="0" y="0"/>
          <a:ext cx="0" cy="0"/>
          <a:chOff x="0" y="0"/>
          <a:chExt cx="0" cy="0"/>
        </a:xfrm>
      </p:grpSpPr>
      <p:pic>
        <p:nvPicPr>
          <p:cNvPr id="248" name="Google Shape;248;p37"/>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9" name="Google Shape;249;p37"/>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50" name="Google Shape;250;p37"/>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55" name="Shape 255"/>
        <p:cNvGrpSpPr/>
        <p:nvPr/>
      </p:nvGrpSpPr>
      <p:grpSpPr>
        <a:xfrm>
          <a:off x="0" y="0"/>
          <a:ext cx="0" cy="0"/>
          <a:chOff x="0" y="0"/>
          <a:chExt cx="0" cy="0"/>
        </a:xfrm>
      </p:grpSpPr>
      <p:grpSp>
        <p:nvGrpSpPr>
          <p:cNvPr id="256" name="Google Shape;256;p40"/>
          <p:cNvGrpSpPr/>
          <p:nvPr/>
        </p:nvGrpSpPr>
        <p:grpSpPr>
          <a:xfrm>
            <a:off x="6262100" y="-3850"/>
            <a:ext cx="2886900" cy="485125"/>
            <a:chOff x="6262100" y="-3850"/>
            <a:chExt cx="2886900" cy="485125"/>
          </a:xfrm>
        </p:grpSpPr>
        <p:pic>
          <p:nvPicPr>
            <p:cNvPr descr="1.png" id="257" name="Google Shape;257;p40"/>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8" name="Google Shape;258;p40"/>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9" name="Google Shape;259;p40"/>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60" name="Google Shape;260;p40"/>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61" name="Google Shape;261;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2" name="Google Shape;262;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0"/>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64" name="Google Shape;264;p40"/>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65" name="Google Shape;265;p40"/>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66" name="Google Shape;266;p40"/>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7" name="Google Shape;267;p40"/>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8" name="Google Shape;268;p40"/>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9" name="Google Shape;269;p40"/>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5" name="Shape 295"/>
        <p:cNvGrpSpPr/>
        <p:nvPr/>
      </p:nvGrpSpPr>
      <p:grpSpPr>
        <a:xfrm>
          <a:off x="0" y="0"/>
          <a:ext cx="0" cy="0"/>
          <a:chOff x="0" y="0"/>
          <a:chExt cx="0" cy="0"/>
        </a:xfrm>
      </p:grpSpPr>
      <p:pic>
        <p:nvPicPr>
          <p:cNvPr id="296" name="Google Shape;296;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7" name="Google Shape;297;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8" name="Google Shape;298;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299" name="Google Shape;299;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0" name="Google Shape;300;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1" name="Google Shape;301;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3" name="Google Shape;303;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4" name="Shape 304"/>
        <p:cNvGrpSpPr/>
        <p:nvPr/>
      </p:nvGrpSpPr>
      <p:grpSpPr>
        <a:xfrm>
          <a:off x="0" y="0"/>
          <a:ext cx="0" cy="0"/>
          <a:chOff x="0" y="0"/>
          <a:chExt cx="0" cy="0"/>
        </a:xfrm>
      </p:grpSpPr>
      <p:pic>
        <p:nvPicPr>
          <p:cNvPr id="305" name="Google Shape;305;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6" name="Google Shape;306;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7" name="Google Shape;307;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8" name="Google Shape;308;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09" name="Google Shape;309;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0" name="Google Shape;310;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2" name="Shape 312"/>
        <p:cNvGrpSpPr/>
        <p:nvPr/>
      </p:nvGrpSpPr>
      <p:grpSpPr>
        <a:xfrm>
          <a:off x="0" y="0"/>
          <a:ext cx="0" cy="0"/>
          <a:chOff x="0" y="0"/>
          <a:chExt cx="0" cy="0"/>
        </a:xfrm>
      </p:grpSpPr>
      <p:pic>
        <p:nvPicPr>
          <p:cNvPr id="313" name="Google Shape;313;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4" name="Google Shape;314;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5" name="Google Shape;315;p48"/>
          <p:cNvGrpSpPr/>
          <p:nvPr/>
        </p:nvGrpSpPr>
        <p:grpSpPr>
          <a:xfrm>
            <a:off x="5709066" y="201260"/>
            <a:ext cx="2296623" cy="4424889"/>
            <a:chOff x="5598780" y="137712"/>
            <a:chExt cx="2577001" cy="4664652"/>
          </a:xfrm>
        </p:grpSpPr>
        <p:pic>
          <p:nvPicPr>
            <p:cNvPr id="316" name="Google Shape;316;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7" name="Google Shape;317;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19" name="Google Shape;319;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0" name="Google Shape;320;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4" name="Google Shape;324;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5" name="Google Shape;325;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6" name="Google Shape;326;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7" name="Google Shape;327;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0" name="Shape 330"/>
        <p:cNvGrpSpPr/>
        <p:nvPr/>
      </p:nvGrpSpPr>
      <p:grpSpPr>
        <a:xfrm>
          <a:off x="0" y="0"/>
          <a:ext cx="0" cy="0"/>
          <a:chOff x="0" y="0"/>
          <a:chExt cx="0" cy="0"/>
        </a:xfrm>
      </p:grpSpPr>
      <p:pic>
        <p:nvPicPr>
          <p:cNvPr id="331" name="Google Shape;331;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2" name="Google Shape;332;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3" name="Google Shape;333;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4" name="Google Shape;334;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5" name="Google Shape;335;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6" name="Google Shape;336;p50"/>
          <p:cNvGrpSpPr/>
          <p:nvPr/>
        </p:nvGrpSpPr>
        <p:grpSpPr>
          <a:xfrm>
            <a:off x="4344100" y="398125"/>
            <a:ext cx="4546500" cy="4222800"/>
            <a:chOff x="4344100" y="398125"/>
            <a:chExt cx="4546500" cy="4222800"/>
          </a:xfrm>
        </p:grpSpPr>
        <p:sp>
          <p:nvSpPr>
            <p:cNvPr id="337" name="Google Shape;337;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50"/>
            <p:cNvGrpSpPr/>
            <p:nvPr/>
          </p:nvGrpSpPr>
          <p:grpSpPr>
            <a:xfrm>
              <a:off x="4445450" y="524200"/>
              <a:ext cx="399495" cy="101100"/>
              <a:chOff x="4445450" y="524200"/>
              <a:chExt cx="399495" cy="101100"/>
            </a:xfrm>
          </p:grpSpPr>
          <p:sp>
            <p:nvSpPr>
              <p:cNvPr id="339" name="Google Shape;339;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3" name="Shape 343"/>
        <p:cNvGrpSpPr/>
        <p:nvPr/>
      </p:nvGrpSpPr>
      <p:grpSpPr>
        <a:xfrm>
          <a:off x="0" y="0"/>
          <a:ext cx="0" cy="0"/>
          <a:chOff x="0" y="0"/>
          <a:chExt cx="0" cy="0"/>
        </a:xfrm>
      </p:grpSpPr>
      <p:pic>
        <p:nvPicPr>
          <p:cNvPr id="344" name="Google Shape;344;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5" name="Google Shape;345;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6" name="Google Shape;346;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7" name="Google Shape;347;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8" name="Google Shape;348;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49" name="Shape 349"/>
        <p:cNvGrpSpPr/>
        <p:nvPr/>
      </p:nvGrpSpPr>
      <p:grpSpPr>
        <a:xfrm>
          <a:off x="0" y="0"/>
          <a:ext cx="0" cy="0"/>
          <a:chOff x="0" y="0"/>
          <a:chExt cx="0" cy="0"/>
        </a:xfrm>
      </p:grpSpPr>
      <p:pic>
        <p:nvPicPr>
          <p:cNvPr id="350" name="Google Shape;350;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1" name="Google Shape;351;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3" name="Google Shape;353;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4" name="Google Shape;354;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6" name="Google Shape;356;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7" name="Google Shape;357;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8" name="Shape 358"/>
        <p:cNvGrpSpPr/>
        <p:nvPr/>
      </p:nvGrpSpPr>
      <p:grpSpPr>
        <a:xfrm>
          <a:off x="0" y="0"/>
          <a:ext cx="0" cy="0"/>
          <a:chOff x="0" y="0"/>
          <a:chExt cx="0" cy="0"/>
        </a:xfrm>
      </p:grpSpPr>
      <p:pic>
        <p:nvPicPr>
          <p:cNvPr id="359" name="Google Shape;359;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0" name="Google Shape;360;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1" name="Google Shape;361;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2" name="Google Shape;362;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3" name="Google Shape;363;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5" name="Google Shape;365;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6" name="Google Shape;366;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7" name="Google Shape;367;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8" name="Shape 368"/>
        <p:cNvGrpSpPr/>
        <p:nvPr/>
      </p:nvGrpSpPr>
      <p:grpSpPr>
        <a:xfrm>
          <a:off x="0" y="0"/>
          <a:ext cx="0" cy="0"/>
          <a:chOff x="0" y="0"/>
          <a:chExt cx="0" cy="0"/>
        </a:xfrm>
      </p:grpSpPr>
      <p:pic>
        <p:nvPicPr>
          <p:cNvPr id="369" name="Google Shape;369;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0" name="Google Shape;370;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1" name="Google Shape;371;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2" name="Google Shape;372;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3" name="Google Shape;373;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4" name="Google Shape;374;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5" name="Google Shape;375;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6" name="Google Shape;376;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7" name="Shape 377"/>
        <p:cNvGrpSpPr/>
        <p:nvPr/>
      </p:nvGrpSpPr>
      <p:grpSpPr>
        <a:xfrm>
          <a:off x="0" y="0"/>
          <a:ext cx="0" cy="0"/>
          <a:chOff x="0" y="0"/>
          <a:chExt cx="0" cy="0"/>
        </a:xfrm>
      </p:grpSpPr>
      <p:pic>
        <p:nvPicPr>
          <p:cNvPr id="378" name="Google Shape;378;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79" name="Google Shape;379;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0" name="Google Shape;380;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1" name="Google Shape;381;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2" name="Google Shape;382;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3" name="Google Shape;383;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5" name="Google Shape;385;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6" name="Google Shape;386;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7" name="Shape 387"/>
        <p:cNvGrpSpPr/>
        <p:nvPr/>
      </p:nvGrpSpPr>
      <p:grpSpPr>
        <a:xfrm>
          <a:off x="0" y="0"/>
          <a:ext cx="0" cy="0"/>
          <a:chOff x="0" y="0"/>
          <a:chExt cx="0" cy="0"/>
        </a:xfrm>
      </p:grpSpPr>
      <p:pic>
        <p:nvPicPr>
          <p:cNvPr id="388" name="Google Shape;388;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89" name="Google Shape;389;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0" name="Google Shape;390;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1" name="Google Shape;391;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2" name="Google Shape;392;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3" name="Google Shape;393;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5" name="Google Shape;395;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6" name="Google Shape;396;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7" name="Shape 397"/>
        <p:cNvGrpSpPr/>
        <p:nvPr/>
      </p:nvGrpSpPr>
      <p:grpSpPr>
        <a:xfrm>
          <a:off x="0" y="0"/>
          <a:ext cx="0" cy="0"/>
          <a:chOff x="0" y="0"/>
          <a:chExt cx="0" cy="0"/>
        </a:xfrm>
      </p:grpSpPr>
      <p:pic>
        <p:nvPicPr>
          <p:cNvPr id="398" name="Google Shape;398;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399" name="Google Shape;399;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0" name="Google Shape;400;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1" name="Google Shape;401;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2" name="Google Shape;402;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3" name="Google Shape;403;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5" name="Google Shape;405;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6" name="Google Shape;406;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407" name="Google Shape;407;p57"/>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408" name="Google Shape;408;p57"/>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9" name="Shape 409"/>
        <p:cNvGrpSpPr/>
        <p:nvPr/>
      </p:nvGrpSpPr>
      <p:grpSpPr>
        <a:xfrm>
          <a:off x="0" y="0"/>
          <a:ext cx="0" cy="0"/>
          <a:chOff x="0" y="0"/>
          <a:chExt cx="0" cy="0"/>
        </a:xfrm>
      </p:grpSpPr>
      <p:pic>
        <p:nvPicPr>
          <p:cNvPr id="410" name="Google Shape;410;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1" name="Google Shape;411;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2" name="Google Shape;412;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3" name="Google Shape;413;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4" name="Google Shape;414;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5" name="Google Shape;415;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7" name="Google Shape;417;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8" name="Google Shape;418;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9" name="Shape 419"/>
        <p:cNvGrpSpPr/>
        <p:nvPr/>
      </p:nvGrpSpPr>
      <p:grpSpPr>
        <a:xfrm>
          <a:off x="0" y="0"/>
          <a:ext cx="0" cy="0"/>
          <a:chOff x="0" y="0"/>
          <a:chExt cx="0" cy="0"/>
        </a:xfrm>
      </p:grpSpPr>
      <p:pic>
        <p:nvPicPr>
          <p:cNvPr id="420" name="Google Shape;420;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1" name="Google Shape;421;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2" name="Google Shape;422;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3" name="Google Shape;423;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4" name="Google Shape;424;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7" name="Google Shape;427;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8" name="Google Shape;428;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9" name="Google Shape;429;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30" name="Shape 430"/>
        <p:cNvGrpSpPr/>
        <p:nvPr/>
      </p:nvGrpSpPr>
      <p:grpSpPr>
        <a:xfrm>
          <a:off x="0" y="0"/>
          <a:ext cx="0" cy="0"/>
          <a:chOff x="0" y="0"/>
          <a:chExt cx="0" cy="0"/>
        </a:xfrm>
      </p:grpSpPr>
      <p:pic>
        <p:nvPicPr>
          <p:cNvPr id="431" name="Google Shape;431;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2" name="Google Shape;432;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3" name="Google Shape;433;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4" name="Google Shape;434;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5" name="Google Shape;435;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6" name="Google Shape;436;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8" name="Google Shape;438;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9" name="Google Shape;439;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40" name="Shape 440"/>
        <p:cNvGrpSpPr/>
        <p:nvPr/>
      </p:nvGrpSpPr>
      <p:grpSpPr>
        <a:xfrm>
          <a:off x="0" y="0"/>
          <a:ext cx="0" cy="0"/>
          <a:chOff x="0" y="0"/>
          <a:chExt cx="0" cy="0"/>
        </a:xfrm>
      </p:grpSpPr>
      <p:pic>
        <p:nvPicPr>
          <p:cNvPr id="441" name="Google Shape;441;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2" name="Google Shape;442;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3" name="Google Shape;443;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4" name="Google Shape;444;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5" name="Google Shape;445;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6" name="Google Shape;446;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8" name="Google Shape;448;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9" name="Google Shape;449;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50" name="Shape 450"/>
        <p:cNvGrpSpPr/>
        <p:nvPr/>
      </p:nvGrpSpPr>
      <p:grpSpPr>
        <a:xfrm>
          <a:off x="0" y="0"/>
          <a:ext cx="0" cy="0"/>
          <a:chOff x="0" y="0"/>
          <a:chExt cx="0" cy="0"/>
        </a:xfrm>
      </p:grpSpPr>
      <p:pic>
        <p:nvPicPr>
          <p:cNvPr id="451" name="Google Shape;451;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2" name="Google Shape;452;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4" name="Google Shape;454;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5" name="Google Shape;455;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6" name="Google Shape;456;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7" name="Shape 457"/>
        <p:cNvGrpSpPr/>
        <p:nvPr/>
      </p:nvGrpSpPr>
      <p:grpSpPr>
        <a:xfrm>
          <a:off x="0" y="0"/>
          <a:ext cx="0" cy="0"/>
          <a:chOff x="0" y="0"/>
          <a:chExt cx="0" cy="0"/>
        </a:xfrm>
      </p:grpSpPr>
      <p:pic>
        <p:nvPicPr>
          <p:cNvPr descr="Divider1.png" id="458" name="Google Shape;458;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9" name="Google Shape;459;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1" name="Shape 461"/>
        <p:cNvGrpSpPr/>
        <p:nvPr/>
      </p:nvGrpSpPr>
      <p:grpSpPr>
        <a:xfrm>
          <a:off x="0" y="0"/>
          <a:ext cx="0" cy="0"/>
          <a:chOff x="0" y="0"/>
          <a:chExt cx="0" cy="0"/>
        </a:xfrm>
      </p:grpSpPr>
      <p:pic>
        <p:nvPicPr>
          <p:cNvPr id="462" name="Google Shape;462;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3" name="Google Shape;463;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4" name="Google Shape;464;p64"/>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6" name="Shape 466"/>
        <p:cNvGrpSpPr/>
        <p:nvPr/>
      </p:nvGrpSpPr>
      <p:grpSpPr>
        <a:xfrm>
          <a:off x="0" y="0"/>
          <a:ext cx="0" cy="0"/>
          <a:chOff x="0" y="0"/>
          <a:chExt cx="0" cy="0"/>
        </a:xfrm>
      </p:grpSpPr>
      <p:pic>
        <p:nvPicPr>
          <p:cNvPr id="467" name="Google Shape;467;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8" name="Shape 46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9" name="Shape 469"/>
        <p:cNvGrpSpPr/>
        <p:nvPr/>
      </p:nvGrpSpPr>
      <p:grpSpPr>
        <a:xfrm>
          <a:off x="0" y="0"/>
          <a:ext cx="0" cy="0"/>
          <a:chOff x="0" y="0"/>
          <a:chExt cx="0" cy="0"/>
        </a:xfrm>
      </p:grpSpPr>
      <p:grpSp>
        <p:nvGrpSpPr>
          <p:cNvPr id="470" name="Google Shape;470;p67"/>
          <p:cNvGrpSpPr/>
          <p:nvPr/>
        </p:nvGrpSpPr>
        <p:grpSpPr>
          <a:xfrm>
            <a:off x="6262100" y="-3850"/>
            <a:ext cx="2886900" cy="485125"/>
            <a:chOff x="6262100" y="-3850"/>
            <a:chExt cx="2886900" cy="485125"/>
          </a:xfrm>
        </p:grpSpPr>
        <p:pic>
          <p:nvPicPr>
            <p:cNvPr descr="1.png" id="471" name="Google Shape;471;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2" name="Google Shape;472;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3" name="Google Shape;473;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4" name="Google Shape;474;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5" name="Google Shape;475;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6" name="Google Shape;476;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8" name="Google Shape;478;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9" name="Google Shape;479;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80" name="Google Shape;480;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1" name="Google Shape;481;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2" name="Google Shape;482;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3" name="Google Shape;483;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87" name="Shape 487"/>
        <p:cNvGrpSpPr/>
        <p:nvPr/>
      </p:nvGrpSpPr>
      <p:grpSpPr>
        <a:xfrm>
          <a:off x="0" y="0"/>
          <a:ext cx="0" cy="0"/>
          <a:chOff x="0" y="0"/>
          <a:chExt cx="0" cy="0"/>
        </a:xfrm>
      </p:grpSpPr>
      <p:pic>
        <p:nvPicPr>
          <p:cNvPr id="488" name="Google Shape;488;p69"/>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89" name="Google Shape;489;p6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0" name="Shape 490"/>
        <p:cNvGrpSpPr/>
        <p:nvPr/>
      </p:nvGrpSpPr>
      <p:grpSpPr>
        <a:xfrm>
          <a:off x="0" y="0"/>
          <a:ext cx="0" cy="0"/>
          <a:chOff x="0" y="0"/>
          <a:chExt cx="0" cy="0"/>
        </a:xfrm>
      </p:grpSpPr>
      <p:pic>
        <p:nvPicPr>
          <p:cNvPr id="491" name="Google Shape;491;p70"/>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2" name="Google Shape;492;p70"/>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3" name="Google Shape;493;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70"/>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495" name="Shape 495"/>
        <p:cNvGrpSpPr/>
        <p:nvPr/>
      </p:nvGrpSpPr>
      <p:grpSpPr>
        <a:xfrm>
          <a:off x="0" y="0"/>
          <a:ext cx="0" cy="0"/>
          <a:chOff x="0" y="0"/>
          <a:chExt cx="0" cy="0"/>
        </a:xfrm>
      </p:grpSpPr>
      <p:pic>
        <p:nvPicPr>
          <p:cNvPr descr="Divider4.png" id="496" name="Google Shape;496;p71"/>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497" name="Google Shape;497;p71"/>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498" name="Google Shape;498;p71"/>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499" name="Google Shape;499;p71"/>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0" name="Google Shape;500;p71"/>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1" name="Google Shape;501;p71"/>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2" name="Shape 502"/>
        <p:cNvGrpSpPr/>
        <p:nvPr/>
      </p:nvGrpSpPr>
      <p:grpSpPr>
        <a:xfrm>
          <a:off x="0" y="0"/>
          <a:ext cx="0" cy="0"/>
          <a:chOff x="0" y="0"/>
          <a:chExt cx="0" cy="0"/>
        </a:xfrm>
      </p:grpSpPr>
      <p:sp>
        <p:nvSpPr>
          <p:cNvPr id="503" name="Google Shape;503;p72"/>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504" name="Google Shape;504;p72"/>
          <p:cNvGrpSpPr/>
          <p:nvPr/>
        </p:nvGrpSpPr>
        <p:grpSpPr>
          <a:xfrm rot="5400000">
            <a:off x="5719749" y="1629787"/>
            <a:ext cx="4964577" cy="1883925"/>
            <a:chOff x="4152224" y="1218499"/>
            <a:chExt cx="4964577" cy="1883925"/>
          </a:xfrm>
        </p:grpSpPr>
        <p:pic>
          <p:nvPicPr>
            <p:cNvPr id="505" name="Google Shape;505;p72"/>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06" name="Google Shape;506;p72"/>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07" name="Google Shape;507;p7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08" name="Google Shape;508;p7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09" name="Google Shape;509;p72"/>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0" name="Shape 510"/>
        <p:cNvGrpSpPr/>
        <p:nvPr/>
      </p:nvGrpSpPr>
      <p:grpSpPr>
        <a:xfrm>
          <a:off x="0" y="0"/>
          <a:ext cx="0" cy="0"/>
          <a:chOff x="0" y="0"/>
          <a:chExt cx="0" cy="0"/>
        </a:xfrm>
      </p:grpSpPr>
      <p:pic>
        <p:nvPicPr>
          <p:cNvPr id="511" name="Google Shape;511;p73"/>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2" name="Google Shape;512;p73"/>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3" name="Google Shape;513;p7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4" name="Google Shape;514;p73"/>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15" name="Google Shape;515;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6" name="Google Shape;516;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17" name="Google Shape;517;p73"/>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18" name="Google Shape;518;p73"/>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19" name="Shape 519"/>
        <p:cNvGrpSpPr/>
        <p:nvPr/>
      </p:nvGrpSpPr>
      <p:grpSpPr>
        <a:xfrm>
          <a:off x="0" y="0"/>
          <a:ext cx="0" cy="0"/>
          <a:chOff x="0" y="0"/>
          <a:chExt cx="0" cy="0"/>
        </a:xfrm>
      </p:grpSpPr>
      <p:pic>
        <p:nvPicPr>
          <p:cNvPr id="520" name="Google Shape;520;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1" name="Google Shape;521;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2" name="Google Shape;522;p74"/>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4" name="Google Shape;524;p7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25" name="Google Shape;525;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27" name="Shape 527"/>
        <p:cNvGrpSpPr/>
        <p:nvPr/>
      </p:nvGrpSpPr>
      <p:grpSpPr>
        <a:xfrm>
          <a:off x="0" y="0"/>
          <a:ext cx="0" cy="0"/>
          <a:chOff x="0" y="0"/>
          <a:chExt cx="0" cy="0"/>
        </a:xfrm>
      </p:grpSpPr>
      <p:pic>
        <p:nvPicPr>
          <p:cNvPr id="528" name="Google Shape;528;p75"/>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29" name="Google Shape;529;p75"/>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0" name="Google Shape;530;p75"/>
          <p:cNvGrpSpPr/>
          <p:nvPr/>
        </p:nvGrpSpPr>
        <p:grpSpPr>
          <a:xfrm>
            <a:off x="5709066" y="201260"/>
            <a:ext cx="2296623" cy="4424889"/>
            <a:chOff x="5598780" y="137712"/>
            <a:chExt cx="2577001" cy="4664652"/>
          </a:xfrm>
        </p:grpSpPr>
        <p:pic>
          <p:nvPicPr>
            <p:cNvPr id="531" name="Google Shape;531;p75"/>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2" name="Google Shape;532;p75"/>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75"/>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4" name="Google Shape;534;p7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35" name="Google Shape;535;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75"/>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37" name="Shape 537"/>
        <p:cNvGrpSpPr/>
        <p:nvPr/>
      </p:nvGrpSpPr>
      <p:grpSpPr>
        <a:xfrm>
          <a:off x="0" y="0"/>
          <a:ext cx="0" cy="0"/>
          <a:chOff x="0" y="0"/>
          <a:chExt cx="0" cy="0"/>
        </a:xfrm>
      </p:grpSpPr>
      <p:pic>
        <p:nvPicPr>
          <p:cNvPr id="538" name="Google Shape;538;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9" name="Google Shape;539;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0" name="Google Shape;540;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1" name="Google Shape;541;p76"/>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2" name="Google Shape;542;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6"/>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6"/>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45" name="Shape 545"/>
        <p:cNvGrpSpPr/>
        <p:nvPr/>
      </p:nvGrpSpPr>
      <p:grpSpPr>
        <a:xfrm>
          <a:off x="0" y="0"/>
          <a:ext cx="0" cy="0"/>
          <a:chOff x="0" y="0"/>
          <a:chExt cx="0" cy="0"/>
        </a:xfrm>
      </p:grpSpPr>
      <p:pic>
        <p:nvPicPr>
          <p:cNvPr id="546" name="Google Shape;546;p77"/>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47" name="Google Shape;547;p77"/>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8" name="Google Shape;548;p77"/>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9" name="Google Shape;549;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0" name="Google Shape;550;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1" name="Google Shape;551;p77"/>
          <p:cNvGrpSpPr/>
          <p:nvPr/>
        </p:nvGrpSpPr>
        <p:grpSpPr>
          <a:xfrm>
            <a:off x="4344100" y="398125"/>
            <a:ext cx="4546500" cy="4222800"/>
            <a:chOff x="4344100" y="398125"/>
            <a:chExt cx="4546500" cy="4222800"/>
          </a:xfrm>
        </p:grpSpPr>
        <p:sp>
          <p:nvSpPr>
            <p:cNvPr id="552" name="Google Shape;552;p77"/>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7"/>
            <p:cNvGrpSpPr/>
            <p:nvPr/>
          </p:nvGrpSpPr>
          <p:grpSpPr>
            <a:xfrm>
              <a:off x="4445450" y="524200"/>
              <a:ext cx="399495" cy="101100"/>
              <a:chOff x="4445450" y="524200"/>
              <a:chExt cx="399495" cy="101100"/>
            </a:xfrm>
          </p:grpSpPr>
          <p:sp>
            <p:nvSpPr>
              <p:cNvPr id="554" name="Google Shape;554;p77"/>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7"/>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7"/>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77"/>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58" name="Shape 558"/>
        <p:cNvGrpSpPr/>
        <p:nvPr/>
      </p:nvGrpSpPr>
      <p:grpSpPr>
        <a:xfrm>
          <a:off x="0" y="0"/>
          <a:ext cx="0" cy="0"/>
          <a:chOff x="0" y="0"/>
          <a:chExt cx="0" cy="0"/>
        </a:xfrm>
      </p:grpSpPr>
      <p:pic>
        <p:nvPicPr>
          <p:cNvPr id="559" name="Google Shape;559;p7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0" name="Google Shape;560;p7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1" name="Google Shape;561;p7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2" name="Google Shape;562;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3" name="Google Shape;563;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4" name="Shape 564"/>
        <p:cNvGrpSpPr/>
        <p:nvPr/>
      </p:nvGrpSpPr>
      <p:grpSpPr>
        <a:xfrm>
          <a:off x="0" y="0"/>
          <a:ext cx="0" cy="0"/>
          <a:chOff x="0" y="0"/>
          <a:chExt cx="0" cy="0"/>
        </a:xfrm>
      </p:grpSpPr>
      <p:pic>
        <p:nvPicPr>
          <p:cNvPr id="565" name="Google Shape;565;p79"/>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66" name="Google Shape;566;p79"/>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9"/>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68" name="Google Shape;568;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9" name="Google Shape;569;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79"/>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1" name="Google Shape;571;p79"/>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2" name="Google Shape;572;p79"/>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3" name="Shape 573"/>
        <p:cNvGrpSpPr/>
        <p:nvPr/>
      </p:nvGrpSpPr>
      <p:grpSpPr>
        <a:xfrm>
          <a:off x="0" y="0"/>
          <a:ext cx="0" cy="0"/>
          <a:chOff x="0" y="0"/>
          <a:chExt cx="0" cy="0"/>
        </a:xfrm>
      </p:grpSpPr>
      <p:pic>
        <p:nvPicPr>
          <p:cNvPr id="574" name="Google Shape;574;p80"/>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75" name="Google Shape;575;p80"/>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76" name="Google Shape;576;p80"/>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77" name="Google Shape;577;p8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78" name="Google Shape;578;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9" name="Google Shape;579;p80"/>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0" name="Google Shape;580;p8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1" name="Google Shape;581;p8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2" name="Google Shape;582;p80"/>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3" name="Shape 583"/>
        <p:cNvGrpSpPr/>
        <p:nvPr/>
      </p:nvGrpSpPr>
      <p:grpSpPr>
        <a:xfrm>
          <a:off x="0" y="0"/>
          <a:ext cx="0" cy="0"/>
          <a:chOff x="0" y="0"/>
          <a:chExt cx="0" cy="0"/>
        </a:xfrm>
      </p:grpSpPr>
      <p:pic>
        <p:nvPicPr>
          <p:cNvPr id="584" name="Google Shape;584;p81"/>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85" name="Google Shape;585;p81"/>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86" name="Google Shape;586;p81"/>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8" name="Google Shape;588;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89" name="Google Shape;589;p81"/>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0" name="Google Shape;590;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1" name="Google Shape;591;p81"/>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2" name="Shape 592"/>
        <p:cNvGrpSpPr/>
        <p:nvPr/>
      </p:nvGrpSpPr>
      <p:grpSpPr>
        <a:xfrm>
          <a:off x="0" y="0"/>
          <a:ext cx="0" cy="0"/>
          <a:chOff x="0" y="0"/>
          <a:chExt cx="0" cy="0"/>
        </a:xfrm>
      </p:grpSpPr>
      <p:pic>
        <p:nvPicPr>
          <p:cNvPr id="593" name="Google Shape;593;p82"/>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4" name="Google Shape;594;p82"/>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595" name="Google Shape;595;p82"/>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596" name="Google Shape;596;p82"/>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7" name="Google Shape;597;p8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98" name="Google Shape;598;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99" name="Google Shape;599;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0" name="Google Shape;600;p8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1" name="Google Shape;601;p8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2" name="Shape 602"/>
        <p:cNvGrpSpPr/>
        <p:nvPr/>
      </p:nvGrpSpPr>
      <p:grpSpPr>
        <a:xfrm>
          <a:off x="0" y="0"/>
          <a:ext cx="0" cy="0"/>
          <a:chOff x="0" y="0"/>
          <a:chExt cx="0" cy="0"/>
        </a:xfrm>
      </p:grpSpPr>
      <p:pic>
        <p:nvPicPr>
          <p:cNvPr id="603" name="Google Shape;603;p8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4" name="Google Shape;604;p83"/>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05" name="Google Shape;605;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6" name="Google Shape;606;p8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7" name="Google Shape;607;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8" name="Google Shape;608;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9" name="Google Shape;609;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0" name="Google Shape;610;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1" name="Google Shape;611;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4" name="Google Shape;614;p84"/>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15" name="Google Shape;615;p84"/>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16" name="Google Shape;616;p84"/>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7" name="Google Shape;617;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8" name="Google Shape;618;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0" name="Google Shape;620;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1" name="Google Shape;621;p84"/>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2" name="Shape 622"/>
        <p:cNvGrpSpPr/>
        <p:nvPr/>
      </p:nvGrpSpPr>
      <p:grpSpPr>
        <a:xfrm>
          <a:off x="0" y="0"/>
          <a:ext cx="0" cy="0"/>
          <a:chOff x="0" y="0"/>
          <a:chExt cx="0" cy="0"/>
        </a:xfrm>
      </p:grpSpPr>
      <p:pic>
        <p:nvPicPr>
          <p:cNvPr id="623" name="Google Shape;623;p85"/>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24" name="Google Shape;624;p85"/>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25" name="Google Shape;625;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6" name="Google Shape;626;p85"/>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7" name="Google Shape;627;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8" name="Google Shape;628;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85"/>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0" name="Google Shape;630;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1" name="Google Shape;631;p8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2" name="Shape 632"/>
        <p:cNvGrpSpPr/>
        <p:nvPr/>
      </p:nvGrpSpPr>
      <p:grpSpPr>
        <a:xfrm>
          <a:off x="0" y="0"/>
          <a:ext cx="0" cy="0"/>
          <a:chOff x="0" y="0"/>
          <a:chExt cx="0" cy="0"/>
        </a:xfrm>
      </p:grpSpPr>
      <p:pic>
        <p:nvPicPr>
          <p:cNvPr id="633" name="Google Shape;633;p86"/>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34" name="Google Shape;634;p86"/>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35" name="Google Shape;635;p86"/>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36" name="Google Shape;636;p8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37" name="Google Shape;637;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86"/>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6"/>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0" name="Google Shape;640;p86"/>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1" name="Google Shape;641;p86"/>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2" name="Google Shape;642;p86"/>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43" name="Shape 643"/>
        <p:cNvGrpSpPr/>
        <p:nvPr/>
      </p:nvGrpSpPr>
      <p:grpSpPr>
        <a:xfrm>
          <a:off x="0" y="0"/>
          <a:ext cx="0" cy="0"/>
          <a:chOff x="0" y="0"/>
          <a:chExt cx="0" cy="0"/>
        </a:xfrm>
      </p:grpSpPr>
      <p:pic>
        <p:nvPicPr>
          <p:cNvPr id="644" name="Google Shape;644;p87"/>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45" name="Google Shape;645;p87"/>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46" name="Google Shape;646;p8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47" name="Google Shape;647;p87"/>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49" name="Google Shape;649;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0" name="Google Shape;650;p87"/>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1" name="Google Shape;651;p8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2" name="Google Shape;652;p8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53" name="Shape 653"/>
        <p:cNvGrpSpPr/>
        <p:nvPr/>
      </p:nvGrpSpPr>
      <p:grpSpPr>
        <a:xfrm>
          <a:off x="0" y="0"/>
          <a:ext cx="0" cy="0"/>
          <a:chOff x="0" y="0"/>
          <a:chExt cx="0" cy="0"/>
        </a:xfrm>
      </p:grpSpPr>
      <p:pic>
        <p:nvPicPr>
          <p:cNvPr id="654" name="Google Shape;654;p8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55" name="Google Shape;655;p88"/>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56" name="Google Shape;656;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7" name="Google Shape;657;p8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8" name="Google Shape;658;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9" name="Google Shape;659;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1" name="Google Shape;661;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2" name="Google Shape;662;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63" name="Shape 663"/>
        <p:cNvGrpSpPr/>
        <p:nvPr/>
      </p:nvGrpSpPr>
      <p:grpSpPr>
        <a:xfrm>
          <a:off x="0" y="0"/>
          <a:ext cx="0" cy="0"/>
          <a:chOff x="0" y="0"/>
          <a:chExt cx="0" cy="0"/>
        </a:xfrm>
      </p:grpSpPr>
      <p:pic>
        <p:nvPicPr>
          <p:cNvPr id="664" name="Google Shape;664;p89"/>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65" name="Google Shape;665;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6" name="Google Shape;666;p89"/>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67" name="Google Shape;667;p89"/>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68" name="Google Shape;668;p89"/>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69" name="Google Shape;669;p89"/>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0" name="Shape 670"/>
        <p:cNvGrpSpPr/>
        <p:nvPr/>
      </p:nvGrpSpPr>
      <p:grpSpPr>
        <a:xfrm>
          <a:off x="0" y="0"/>
          <a:ext cx="0" cy="0"/>
          <a:chOff x="0" y="0"/>
          <a:chExt cx="0" cy="0"/>
        </a:xfrm>
      </p:grpSpPr>
      <p:pic>
        <p:nvPicPr>
          <p:cNvPr descr="Divider1.png" id="671" name="Google Shape;671;p90"/>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2" name="Google Shape;672;p90"/>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3" name="Google Shape;673;p90"/>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74" name="Shape 674"/>
        <p:cNvGrpSpPr/>
        <p:nvPr/>
      </p:nvGrpSpPr>
      <p:grpSpPr>
        <a:xfrm>
          <a:off x="0" y="0"/>
          <a:ext cx="0" cy="0"/>
          <a:chOff x="0" y="0"/>
          <a:chExt cx="0" cy="0"/>
        </a:xfrm>
      </p:grpSpPr>
      <p:pic>
        <p:nvPicPr>
          <p:cNvPr id="675" name="Google Shape;675;p91"/>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76" name="Google Shape;676;p91"/>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77" name="Google Shape;677;p91"/>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1"/>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79" name="Shape 679"/>
        <p:cNvGrpSpPr/>
        <p:nvPr/>
      </p:nvGrpSpPr>
      <p:grpSpPr>
        <a:xfrm>
          <a:off x="0" y="0"/>
          <a:ext cx="0" cy="0"/>
          <a:chOff x="0" y="0"/>
          <a:chExt cx="0" cy="0"/>
        </a:xfrm>
      </p:grpSpPr>
      <p:pic>
        <p:nvPicPr>
          <p:cNvPr id="680" name="Google Shape;680;p92"/>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1" name="Shape 68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2" name="Shape 682"/>
        <p:cNvGrpSpPr/>
        <p:nvPr/>
      </p:nvGrpSpPr>
      <p:grpSpPr>
        <a:xfrm>
          <a:off x="0" y="0"/>
          <a:ext cx="0" cy="0"/>
          <a:chOff x="0" y="0"/>
          <a:chExt cx="0" cy="0"/>
        </a:xfrm>
      </p:grpSpPr>
      <p:grpSp>
        <p:nvGrpSpPr>
          <p:cNvPr id="683" name="Google Shape;683;p94"/>
          <p:cNvGrpSpPr/>
          <p:nvPr/>
        </p:nvGrpSpPr>
        <p:grpSpPr>
          <a:xfrm>
            <a:off x="6262100" y="-3850"/>
            <a:ext cx="2886900" cy="485125"/>
            <a:chOff x="6262100" y="-3850"/>
            <a:chExt cx="2886900" cy="485125"/>
          </a:xfrm>
        </p:grpSpPr>
        <p:pic>
          <p:nvPicPr>
            <p:cNvPr descr="1.png" id="684" name="Google Shape;684;p94"/>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85" name="Google Shape;685;p94"/>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86" name="Google Shape;686;p94"/>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87" name="Google Shape;687;p94"/>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88" name="Google Shape;688;p9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89" name="Google Shape;689;p9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0" name="Google Shape;690;p94"/>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1" name="Google Shape;691;p94"/>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2" name="Google Shape;692;p94"/>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693" name="Google Shape;693;p94"/>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694" name="Google Shape;694;p94"/>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695" name="Google Shape;695;p94"/>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696" name="Google Shape;696;p94"/>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697" name="Shape 697"/>
        <p:cNvGrpSpPr/>
        <p:nvPr/>
      </p:nvGrpSpPr>
      <p:grpSpPr>
        <a:xfrm>
          <a:off x="0" y="0"/>
          <a:ext cx="0" cy="0"/>
          <a:chOff x="0" y="0"/>
          <a:chExt cx="0" cy="0"/>
        </a:xfrm>
      </p:grpSpPr>
      <p:pic>
        <p:nvPicPr>
          <p:cNvPr id="698" name="Google Shape;698;p95"/>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99" name="Google Shape;699;p95"/>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700" name="Google Shape;700;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01" name="Google Shape;701;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95"/>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703" name="Google Shape;703;p95"/>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4" name="Shape 704"/>
        <p:cNvGrpSpPr/>
        <p:nvPr/>
      </p:nvGrpSpPr>
      <p:grpSpPr>
        <a:xfrm>
          <a:off x="0" y="0"/>
          <a:ext cx="0" cy="0"/>
          <a:chOff x="0" y="0"/>
          <a:chExt cx="0" cy="0"/>
        </a:xfrm>
      </p:grpSpPr>
      <p:sp>
        <p:nvSpPr>
          <p:cNvPr id="705" name="Google Shape;705;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6" name="Google Shape;706;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7" Type="http://schemas.openxmlformats.org/officeDocument/2006/relationships/theme" Target="../theme/theme1.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29" Type="http://schemas.openxmlformats.org/officeDocument/2006/relationships/theme" Target="../theme/theme4.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4" name="Shape 484"/>
        <p:cNvGrpSpPr/>
        <p:nvPr/>
      </p:nvGrpSpPr>
      <p:grpSpPr>
        <a:xfrm>
          <a:off x="0" y="0"/>
          <a:ext cx="0" cy="0"/>
          <a:chOff x="0" y="0"/>
          <a:chExt cx="0" cy="0"/>
        </a:xfrm>
      </p:grpSpPr>
      <p:sp>
        <p:nvSpPr>
          <p:cNvPr id="485" name="Google Shape;485;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86" name="Google Shape;486;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1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 Id="rId3" Type="http://schemas.openxmlformats.org/officeDocument/2006/relationships/image" Target="../media/image1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1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 Id="rId3" Type="http://schemas.openxmlformats.org/officeDocument/2006/relationships/image" Target="../media/image1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hyperlink" Target="https://courses.codepath.org/courses/cyb101/pages/ai_welcome" TargetMode="External"/><Relationship Id="rId4" Type="http://schemas.openxmlformats.org/officeDocument/2006/relationships/image" Target="../media/image13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 Id="rId3" Type="http://schemas.openxmlformats.org/officeDocument/2006/relationships/image" Target="../media/image143.png"/><Relationship Id="rId4" Type="http://schemas.openxmlformats.org/officeDocument/2006/relationships/image" Target="../media/image1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4.xml"/><Relationship Id="rId3" Type="http://schemas.openxmlformats.org/officeDocument/2006/relationships/image" Target="../media/image1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5.xml"/><Relationship Id="rId3" Type="http://schemas.openxmlformats.org/officeDocument/2006/relationships/hyperlink" Target="https://courses.codepath.org/courses/tip102/unit/1#!cheatsheet" TargetMode="External"/><Relationship Id="rId4" Type="http://schemas.openxmlformats.org/officeDocument/2006/relationships/hyperlink" Target="https://github.com/ehmatthes/pcc_3e/releases/download/v1.0.0/beginners_python_cheat_sheet_pcc_all.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7.xml"/><Relationship Id="rId3" Type="http://schemas.openxmlformats.org/officeDocument/2006/relationships/hyperlink" Target="http://www.youtube.com/watch?v=Jwd_lkXoLKk" TargetMode="External"/><Relationship Id="rId4" Type="http://schemas.openxmlformats.org/officeDocument/2006/relationships/image" Target="../media/image1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9.xml"/><Relationship Id="rId3" Type="http://schemas.openxmlformats.org/officeDocument/2006/relationships/hyperlink" Target="http://drive.google.com/file/d/14cdCiu2mh4unIJroSzhIEHsNDX-eZ5nq/view" TargetMode="External"/><Relationship Id="rId4" Type="http://schemas.openxmlformats.org/officeDocument/2006/relationships/image" Target="../media/image137.png"/><Relationship Id="rId5" Type="http://schemas.openxmlformats.org/officeDocument/2006/relationships/hyperlink" Target="https://docs.google.com/forms/d/e/1FAIpQLSd_rwy901ZRWpDX_OZaXQL0uwQwNoJ7fRjIXc0ZYq7xyTJuZw/viewform?usp=head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image" Target="../media/image149.png"/><Relationship Id="rId4" Type="http://schemas.openxmlformats.org/officeDocument/2006/relationships/hyperlink" Target="http://www.youtube.com/watch?v=BTZMUDKSpSs" TargetMode="External"/><Relationship Id="rId5" Type="http://schemas.openxmlformats.org/officeDocument/2006/relationships/image" Target="../media/image15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6.xml"/><Relationship Id="rId3" Type="http://schemas.openxmlformats.org/officeDocument/2006/relationships/image" Target="../media/image150.png"/><Relationship Id="rId4" Type="http://schemas.openxmlformats.org/officeDocument/2006/relationships/image" Target="../media/image146.png"/><Relationship Id="rId5" Type="http://schemas.openxmlformats.org/officeDocument/2006/relationships/image" Target="../media/image1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7.xml"/><Relationship Id="rId3" Type="http://schemas.openxmlformats.org/officeDocument/2006/relationships/image" Target="../media/image143.png"/><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 Id="rId3" Type="http://schemas.openxmlformats.org/officeDocument/2006/relationships/image" Target="../media/image1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7"/>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Welcome to CodePath!</a:t>
            </a:r>
            <a:endParaRPr sz="3600"/>
          </a:p>
        </p:txBody>
      </p:sp>
      <p:sp>
        <p:nvSpPr>
          <p:cNvPr id="712" name="Google Shape;712;p97"/>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13" name="Google Shape;713;p97"/>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Threads on Slack</a:t>
            </a:r>
            <a:endParaRPr/>
          </a:p>
        </p:txBody>
      </p:sp>
      <p:sp>
        <p:nvSpPr>
          <p:cNvPr id="775" name="Google Shape;775;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106"/>
          <p:cNvSpPr txBox="1"/>
          <p:nvPr>
            <p:ph idx="1" type="body"/>
          </p:nvPr>
        </p:nvSpPr>
        <p:spPr>
          <a:xfrm>
            <a:off x="452400" y="1132825"/>
            <a:ext cx="4282500" cy="17361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When starting a new conversation, start by posting the topic. Within the thread of that topic, provide the additional details about your question or request.</a:t>
            </a:r>
            <a:endParaRPr/>
          </a:p>
        </p:txBody>
      </p:sp>
      <p:pic>
        <p:nvPicPr>
          <p:cNvPr id="777" name="Google Shape;777;p106"/>
          <p:cNvPicPr preferRelativeResize="0"/>
          <p:nvPr/>
        </p:nvPicPr>
        <p:blipFill>
          <a:blip r:embed="rId3">
            <a:alphaModFix/>
          </a:blip>
          <a:stretch>
            <a:fillRect/>
          </a:stretch>
        </p:blipFill>
        <p:spPr>
          <a:xfrm>
            <a:off x="5071543" y="1209825"/>
            <a:ext cx="3619856" cy="3191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10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minutes</a:t>
            </a:r>
            <a:endParaRPr/>
          </a:p>
        </p:txBody>
      </p:sp>
      <p:sp>
        <p:nvSpPr>
          <p:cNvPr id="783" name="Google Shape;783;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4" name="Google Shape;784;p107"/>
          <p:cNvSpPr txBox="1"/>
          <p:nvPr>
            <p:ph idx="2" type="body"/>
          </p:nvPr>
        </p:nvSpPr>
        <p:spPr>
          <a:xfrm>
            <a:off x="452400" y="1260488"/>
            <a:ext cx="8239200" cy="135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Let's practice!</a:t>
            </a:r>
            <a:endParaRPr/>
          </a:p>
          <a:p>
            <a:pPr indent="0" lvl="0" marL="0" rtl="0" algn="l">
              <a:spcBef>
                <a:spcPts val="1000"/>
              </a:spcBef>
              <a:spcAft>
                <a:spcPts val="0"/>
              </a:spcAft>
              <a:buNone/>
            </a:pPr>
            <a:r>
              <a:rPr lang="en"/>
              <a:t>I will post a message in the </a:t>
            </a:r>
            <a:r>
              <a:rPr b="1" lang="en">
                <a:latin typeface="Consolas"/>
                <a:ea typeface="Consolas"/>
                <a:cs typeface="Consolas"/>
                <a:sym typeface="Consolas"/>
              </a:rPr>
              <a:t>#</a:t>
            </a:r>
            <a:r>
              <a:rPr b="1" lang="en">
                <a:highlight>
                  <a:srgbClr val="FFF6BF"/>
                </a:highlight>
                <a:latin typeface="Consolas"/>
                <a:ea typeface="Consolas"/>
                <a:cs typeface="Consolas"/>
                <a:sym typeface="Consolas"/>
              </a:rPr>
              <a:t>tip102-announcement-s1b-su25</a:t>
            </a:r>
            <a:r>
              <a:rPr lang="en"/>
              <a:t> channel.</a:t>
            </a:r>
            <a:endParaRPr/>
          </a:p>
          <a:p>
            <a:pPr indent="0" lvl="0" marL="0" rtl="0" algn="l">
              <a:spcBef>
                <a:spcPts val="1000"/>
              </a:spcBef>
              <a:spcAft>
                <a:spcPts val="1000"/>
              </a:spcAft>
              <a:buNone/>
            </a:pPr>
            <a:r>
              <a:rPr lang="en"/>
              <a:t>Reply to that message by </a:t>
            </a:r>
            <a:r>
              <a:rPr b="1" lang="en"/>
              <a:t>replying in the thread</a:t>
            </a:r>
            <a:r>
              <a:rPr lang="en"/>
              <a:t>.</a:t>
            </a:r>
            <a:endParaRPr/>
          </a:p>
        </p:txBody>
      </p:sp>
      <p:pic>
        <p:nvPicPr>
          <p:cNvPr id="785" name="Google Shape;785;p107"/>
          <p:cNvPicPr preferRelativeResize="0"/>
          <p:nvPr/>
        </p:nvPicPr>
        <p:blipFill>
          <a:blip r:embed="rId3">
            <a:alphaModFix/>
          </a:blip>
          <a:stretch>
            <a:fillRect/>
          </a:stretch>
        </p:blipFill>
        <p:spPr>
          <a:xfrm>
            <a:off x="2916613" y="2888550"/>
            <a:ext cx="3310775" cy="9556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Structure</a:t>
            </a:r>
            <a:endParaRPr/>
          </a:p>
        </p:txBody>
      </p:sp>
      <p:sp>
        <p:nvSpPr>
          <p:cNvPr id="791" name="Google Shape;791;p108"/>
          <p:cNvSpPr txBox="1"/>
          <p:nvPr>
            <p:ph idx="1" type="body"/>
          </p:nvPr>
        </p:nvSpPr>
        <p:spPr>
          <a:xfrm>
            <a:off x="452400" y="1132825"/>
            <a:ext cx="8239200" cy="22494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2 sessions per week – </a:t>
            </a:r>
            <a:r>
              <a:rPr b="1" lang="en">
                <a:highlight>
                  <a:srgbClr val="FFF6BF"/>
                </a:highlight>
              </a:rPr>
              <a:t>Tuesdays</a:t>
            </a:r>
            <a:r>
              <a:rPr lang="en"/>
              <a:t> and </a:t>
            </a:r>
            <a:r>
              <a:rPr b="1" lang="en">
                <a:highlight>
                  <a:srgbClr val="FFF6BF"/>
                </a:highlight>
              </a:rPr>
              <a:t>Thursdays</a:t>
            </a:r>
            <a:endParaRPr b="1">
              <a:highlight>
                <a:srgbClr val="FFF6BF"/>
              </a:highlight>
            </a:endParaRPr>
          </a:p>
          <a:p>
            <a:pPr indent="-342900" lvl="1" marL="914400" rtl="0" algn="l">
              <a:spcBef>
                <a:spcPts val="1000"/>
              </a:spcBef>
              <a:spcAft>
                <a:spcPts val="0"/>
              </a:spcAft>
              <a:buSzPts val="1800"/>
              <a:buChar char="○"/>
            </a:pPr>
            <a:r>
              <a:rPr lang="en"/>
              <a:t>45 min Guided Exploration</a:t>
            </a:r>
            <a:endParaRPr/>
          </a:p>
          <a:p>
            <a:pPr indent="-342900" lvl="1" marL="914400" rtl="0" algn="l">
              <a:spcBef>
                <a:spcPts val="1000"/>
              </a:spcBef>
              <a:spcAft>
                <a:spcPts val="0"/>
              </a:spcAft>
              <a:buSzPts val="1800"/>
              <a:buChar char="○"/>
            </a:pPr>
            <a:r>
              <a:rPr lang="en"/>
              <a:t>1 hour Collaborative Problem Solving</a:t>
            </a:r>
            <a:endParaRPr/>
          </a:p>
          <a:p>
            <a:pPr indent="-342900" lvl="0" marL="457200" rtl="0" algn="l">
              <a:spcBef>
                <a:spcPts val="1000"/>
              </a:spcBef>
              <a:spcAft>
                <a:spcPts val="0"/>
              </a:spcAft>
              <a:buSzPts val="1800"/>
              <a:buChar char="✱"/>
            </a:pPr>
            <a:r>
              <a:rPr lang="en"/>
              <a:t>Optional office hours on Mondays, Thursdays, and Fridays</a:t>
            </a:r>
            <a:endParaRPr/>
          </a:p>
          <a:p>
            <a:pPr indent="-342900" lvl="0" marL="457200" rtl="0" algn="l">
              <a:spcBef>
                <a:spcPts val="1000"/>
              </a:spcBef>
              <a:spcAft>
                <a:spcPts val="1000"/>
              </a:spcAft>
              <a:buSzPts val="1800"/>
              <a:buChar char="✱"/>
            </a:pPr>
            <a:r>
              <a:rPr lang="en"/>
              <a:t>Weekly HackerRank assessment due by Monday at midnight</a:t>
            </a:r>
            <a:endParaRPr/>
          </a:p>
        </p:txBody>
      </p:sp>
      <p:sp>
        <p:nvSpPr>
          <p:cNvPr id="792" name="Google Shape;792;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93" name="Google Shape;793;p108"/>
          <p:cNvGrpSpPr/>
          <p:nvPr/>
        </p:nvGrpSpPr>
        <p:grpSpPr>
          <a:xfrm>
            <a:off x="89100" y="4739882"/>
            <a:ext cx="324008" cy="322851"/>
            <a:chOff x="0" y="3867912"/>
            <a:chExt cx="1280160" cy="1275588"/>
          </a:xfrm>
        </p:grpSpPr>
        <p:sp>
          <p:nvSpPr>
            <p:cNvPr id="794" name="Google Shape;794;p108"/>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08"/>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8"/>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Pacing</a:t>
            </a:r>
            <a:endParaRPr/>
          </a:p>
        </p:txBody>
      </p:sp>
      <p:sp>
        <p:nvSpPr>
          <p:cNvPr id="803" name="Google Shape;803;p109"/>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During the Collaborative Problem Solving time, you will be in breakout rooms of 3 to 6 students.</a:t>
            </a:r>
            <a:endParaRPr/>
          </a:p>
          <a:p>
            <a:pPr indent="-342900" lvl="0" marL="457200" rtl="0" algn="l">
              <a:spcBef>
                <a:spcPts val="1000"/>
              </a:spcBef>
              <a:spcAft>
                <a:spcPts val="0"/>
              </a:spcAft>
              <a:buSzPts val="1800"/>
              <a:buChar char="✱"/>
            </a:pPr>
            <a:r>
              <a:rPr lang="en"/>
              <a:t>Skip units by passing the HackerRank assessment.</a:t>
            </a:r>
            <a:endParaRPr/>
          </a:p>
          <a:p>
            <a:pPr indent="-342900" lvl="1" marL="914400" rtl="0" algn="l">
              <a:spcBef>
                <a:spcPts val="1000"/>
              </a:spcBef>
              <a:spcAft>
                <a:spcPts val="0"/>
              </a:spcAft>
              <a:buSzPts val="1800"/>
              <a:buChar char="○"/>
            </a:pPr>
            <a:r>
              <a:rPr lang="en"/>
              <a:t>If you look at the Collaborative Problem Solving questions and you can self-practice, take the assessment early.</a:t>
            </a:r>
            <a:endParaRPr/>
          </a:p>
          <a:p>
            <a:pPr indent="-342900" lvl="0" marL="457200" rtl="0" algn="l">
              <a:spcBef>
                <a:spcPts val="1000"/>
              </a:spcBef>
              <a:spcAft>
                <a:spcPts val="1000"/>
              </a:spcAft>
              <a:buSzPts val="1800"/>
              <a:buChar char="✱"/>
            </a:pPr>
            <a:r>
              <a:rPr lang="en"/>
              <a:t>Keep working on a unit until you pass the HackerRank assessment (up to 3 attempts).</a:t>
            </a:r>
            <a:endParaRPr/>
          </a:p>
        </p:txBody>
      </p:sp>
      <p:grpSp>
        <p:nvGrpSpPr>
          <p:cNvPr id="804" name="Google Shape;804;p109"/>
          <p:cNvGrpSpPr/>
          <p:nvPr/>
        </p:nvGrpSpPr>
        <p:grpSpPr>
          <a:xfrm>
            <a:off x="89100" y="4739882"/>
            <a:ext cx="324008" cy="322851"/>
            <a:chOff x="0" y="3867912"/>
            <a:chExt cx="1280160" cy="1275588"/>
          </a:xfrm>
        </p:grpSpPr>
        <p:sp>
          <p:nvSpPr>
            <p:cNvPr id="805" name="Google Shape;805;p109"/>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9"/>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Benefits for Course Completion</a:t>
            </a:r>
            <a:endParaRPr/>
          </a:p>
        </p:txBody>
      </p:sp>
      <p:sp>
        <p:nvSpPr>
          <p:cNvPr id="813" name="Google Shape;813;p110"/>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All students who meet the </a:t>
            </a:r>
            <a:r>
              <a:rPr b="1" lang="en"/>
              <a:t>attendance requirements</a:t>
            </a:r>
            <a:r>
              <a:rPr lang="en"/>
              <a:t> and </a:t>
            </a:r>
            <a:r>
              <a:rPr b="1" lang="en"/>
              <a:t>pass 6 HackerRank assessments</a:t>
            </a:r>
            <a:r>
              <a:rPr lang="en"/>
              <a:t> will be considered a CodePath alumni and:</a:t>
            </a:r>
            <a:endParaRPr/>
          </a:p>
          <a:p>
            <a:pPr indent="-342900" lvl="0" marL="457200" rtl="0" algn="l">
              <a:spcBef>
                <a:spcPts val="1000"/>
              </a:spcBef>
              <a:spcAft>
                <a:spcPts val="0"/>
              </a:spcAft>
              <a:buSzPts val="1800"/>
              <a:buChar char="✱"/>
            </a:pPr>
            <a:r>
              <a:rPr lang="en"/>
              <a:t>Receive a (digital) CodePath certificate of completion.</a:t>
            </a:r>
            <a:endParaRPr/>
          </a:p>
          <a:p>
            <a:pPr indent="-342900" lvl="0" marL="457200" rtl="0" algn="l">
              <a:spcBef>
                <a:spcPts val="1000"/>
              </a:spcBef>
              <a:spcAft>
                <a:spcPts val="0"/>
              </a:spcAft>
              <a:buSzPts val="1800"/>
              <a:buChar char="✱"/>
            </a:pPr>
            <a:r>
              <a:rPr lang="en"/>
              <a:t>Gain access to CodePath alumni networks.</a:t>
            </a:r>
            <a:endParaRPr/>
          </a:p>
          <a:p>
            <a:pPr indent="-342900" lvl="0" marL="457200" rtl="0" algn="l">
              <a:spcBef>
                <a:spcPts val="1000"/>
              </a:spcBef>
              <a:spcAft>
                <a:spcPts val="0"/>
              </a:spcAft>
              <a:buSzPts val="1800"/>
              <a:buChar char="✱"/>
            </a:pPr>
            <a:r>
              <a:rPr lang="en"/>
              <a:t>Have continued access to the CodePath Career Center and be eligible for mentorship opportunities with CodePath professional alumni through Codepath Mentor Network.</a:t>
            </a:r>
            <a:endParaRPr/>
          </a:p>
          <a:p>
            <a:pPr indent="-342900" lvl="0" marL="457200" rtl="0" algn="l">
              <a:spcBef>
                <a:spcPts val="1000"/>
              </a:spcBef>
              <a:spcAft>
                <a:spcPts val="1000"/>
              </a:spcAft>
              <a:buSzPts val="1800"/>
              <a:buChar char="✱"/>
            </a:pPr>
            <a:r>
              <a:rPr lang="en"/>
              <a:t>Be invited to the CodePath Emerging Engineers Summit (EES) after the completion of the course.</a:t>
            </a:r>
            <a:endParaRPr/>
          </a:p>
        </p:txBody>
      </p:sp>
      <p:sp>
        <p:nvSpPr>
          <p:cNvPr id="814" name="Google Shape;814;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 Attendance</a:t>
            </a:r>
            <a:endParaRPr/>
          </a:p>
        </p:txBody>
      </p:sp>
      <p:sp>
        <p:nvSpPr>
          <p:cNvPr id="820" name="Google Shape;820;p111"/>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Attendance at all sessions is mandatory.</a:t>
            </a:r>
            <a:endParaRPr/>
          </a:p>
          <a:p>
            <a:pPr indent="-342900" lvl="0" marL="457200" rtl="0" algn="l">
              <a:spcBef>
                <a:spcPts val="1000"/>
              </a:spcBef>
              <a:spcAft>
                <a:spcPts val="0"/>
              </a:spcAft>
              <a:buSzPts val="1800"/>
              <a:buChar char="✱"/>
            </a:pPr>
            <a:r>
              <a:rPr lang="en"/>
              <a:t>You are allowed up to </a:t>
            </a:r>
            <a:r>
              <a:rPr b="1" lang="en"/>
              <a:t>3 absences</a:t>
            </a:r>
            <a:r>
              <a:rPr lang="en"/>
              <a:t> throughout the entire program.</a:t>
            </a:r>
            <a:endParaRPr/>
          </a:p>
          <a:p>
            <a:pPr indent="-342900" lvl="1" marL="914400" rtl="0" algn="l">
              <a:spcBef>
                <a:spcPts val="1000"/>
              </a:spcBef>
              <a:spcAft>
                <a:spcPts val="0"/>
              </a:spcAft>
              <a:buSzPts val="1800"/>
              <a:buChar char="○"/>
            </a:pPr>
            <a:r>
              <a:rPr lang="en"/>
              <a:t>You do </a:t>
            </a:r>
            <a:r>
              <a:rPr i="1" lang="en"/>
              <a:t>not</a:t>
            </a:r>
            <a:r>
              <a:rPr lang="en"/>
              <a:t> need to submit a request to use these absences.</a:t>
            </a:r>
            <a:endParaRPr/>
          </a:p>
          <a:p>
            <a:pPr indent="-342900" lvl="0" marL="457200" rtl="0" algn="l">
              <a:spcBef>
                <a:spcPts val="1000"/>
              </a:spcBef>
              <a:spcAft>
                <a:spcPts val="1000"/>
              </a:spcAft>
              <a:buSzPts val="1800"/>
              <a:buChar char="✱"/>
            </a:pPr>
            <a:r>
              <a:rPr lang="en"/>
              <a:t>Students who are absent must still submit the coursework for a unit by the posted deadline.</a:t>
            </a:r>
            <a:endParaRPr/>
          </a:p>
        </p:txBody>
      </p:sp>
      <p:sp>
        <p:nvSpPr>
          <p:cNvPr id="821" name="Google Shape;821;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22" name="Google Shape;822;p111"/>
          <p:cNvGrpSpPr/>
          <p:nvPr/>
        </p:nvGrpSpPr>
        <p:grpSpPr>
          <a:xfrm>
            <a:off x="89100" y="4739882"/>
            <a:ext cx="324008" cy="322851"/>
            <a:chOff x="0" y="3867912"/>
            <a:chExt cx="1280160" cy="1275588"/>
          </a:xfrm>
        </p:grpSpPr>
        <p:sp>
          <p:nvSpPr>
            <p:cNvPr id="823" name="Google Shape;823;p111"/>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1"/>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1"/>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get the most out of this course?</a:t>
            </a:r>
            <a:endParaRPr/>
          </a:p>
        </p:txBody>
      </p:sp>
      <p:sp>
        <p:nvSpPr>
          <p:cNvPr id="831" name="Google Shape;831;p112"/>
          <p:cNvSpPr txBox="1"/>
          <p:nvPr>
            <p:ph idx="1" type="body"/>
          </p:nvPr>
        </p:nvSpPr>
        <p:spPr>
          <a:xfrm>
            <a:off x="452400" y="1132825"/>
            <a:ext cx="8239200" cy="200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00"/>
              <a:t>Engage in class </a:t>
            </a:r>
            <a:r>
              <a:rPr b="1" i="1" lang="en" sz="2100"/>
              <a:t>fully</a:t>
            </a:r>
            <a:r>
              <a:rPr lang="en" sz="2100"/>
              <a:t>! That means . . .</a:t>
            </a:r>
            <a:endParaRPr sz="2100"/>
          </a:p>
          <a:p>
            <a:pPr indent="-361950" lvl="0" marL="457200" rtl="0" algn="l">
              <a:spcBef>
                <a:spcPts val="1000"/>
              </a:spcBef>
              <a:spcAft>
                <a:spcPts val="0"/>
              </a:spcAft>
              <a:buSzPts val="2100"/>
              <a:buChar char="✱"/>
            </a:pPr>
            <a:r>
              <a:rPr lang="en" sz="2100"/>
              <a:t>Taking notes</a:t>
            </a:r>
            <a:endParaRPr sz="2100"/>
          </a:p>
          <a:p>
            <a:pPr indent="-361950" lvl="0" marL="457200" rtl="0" algn="l">
              <a:spcBef>
                <a:spcPts val="1000"/>
              </a:spcBef>
              <a:spcAft>
                <a:spcPts val="0"/>
              </a:spcAft>
              <a:buSzPts val="2100"/>
              <a:buChar char="✱"/>
            </a:pPr>
            <a:r>
              <a:rPr lang="en" sz="2100"/>
              <a:t>Speaking up</a:t>
            </a:r>
            <a:endParaRPr sz="2100"/>
          </a:p>
          <a:p>
            <a:pPr indent="-361950" lvl="0" marL="457200" rtl="0" algn="l">
              <a:spcBef>
                <a:spcPts val="1000"/>
              </a:spcBef>
              <a:spcAft>
                <a:spcPts val="1000"/>
              </a:spcAft>
              <a:buSzPts val="2100"/>
              <a:buChar char="✱"/>
            </a:pPr>
            <a:r>
              <a:rPr lang="en" sz="2100"/>
              <a:t>Using the tools and strategies</a:t>
            </a:r>
            <a:endParaRPr sz="2100"/>
          </a:p>
        </p:txBody>
      </p:sp>
      <p:sp>
        <p:nvSpPr>
          <p:cNvPr id="832" name="Google Shape;832;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3" name="Google Shape;833;p112"/>
          <p:cNvPicPr preferRelativeResize="0"/>
          <p:nvPr/>
        </p:nvPicPr>
        <p:blipFill>
          <a:blip r:embed="rId3">
            <a:alphaModFix/>
          </a:blip>
          <a:stretch>
            <a:fillRect/>
          </a:stretch>
        </p:blipFill>
        <p:spPr>
          <a:xfrm>
            <a:off x="5975950" y="1336025"/>
            <a:ext cx="2353700" cy="235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get the most out of this course?</a:t>
            </a:r>
            <a:endParaRPr/>
          </a:p>
        </p:txBody>
      </p:sp>
      <p:sp>
        <p:nvSpPr>
          <p:cNvPr id="839" name="Google Shape;839;p113"/>
          <p:cNvSpPr txBox="1"/>
          <p:nvPr>
            <p:ph idx="1" type="body"/>
          </p:nvPr>
        </p:nvSpPr>
        <p:spPr>
          <a:xfrm>
            <a:off x="452400" y="1291575"/>
            <a:ext cx="82392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1000"/>
              </a:spcAft>
              <a:buNone/>
            </a:pPr>
            <a:r>
              <a:rPr lang="en" sz="3000"/>
              <a:t>Practice! Practice! Practice!</a:t>
            </a:r>
            <a:endParaRPr sz="3000"/>
          </a:p>
        </p:txBody>
      </p:sp>
      <p:sp>
        <p:nvSpPr>
          <p:cNvPr id="840" name="Google Shape;840;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1" name="Google Shape;841;p113"/>
          <p:cNvPicPr preferRelativeResize="0"/>
          <p:nvPr/>
        </p:nvPicPr>
        <p:blipFill>
          <a:blip r:embed="rId3">
            <a:alphaModFix/>
          </a:blip>
          <a:stretch>
            <a:fillRect/>
          </a:stretch>
        </p:blipFill>
        <p:spPr>
          <a:xfrm>
            <a:off x="3568696" y="2175975"/>
            <a:ext cx="2006600" cy="200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get the most out of this course?</a:t>
            </a:r>
            <a:endParaRPr/>
          </a:p>
        </p:txBody>
      </p:sp>
      <p:sp>
        <p:nvSpPr>
          <p:cNvPr id="847" name="Google Shape;847;p114"/>
          <p:cNvSpPr txBox="1"/>
          <p:nvPr>
            <p:ph idx="1" type="body"/>
          </p:nvPr>
        </p:nvSpPr>
        <p:spPr>
          <a:xfrm>
            <a:off x="452400" y="1132825"/>
            <a:ext cx="4195800" cy="117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3000"/>
              <a:t>Aim for one passed unit per week</a:t>
            </a:r>
            <a:endParaRPr sz="3000"/>
          </a:p>
        </p:txBody>
      </p:sp>
      <p:sp>
        <p:nvSpPr>
          <p:cNvPr id="848" name="Google Shape;848;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9" name="Google Shape;849;p114"/>
          <p:cNvPicPr preferRelativeResize="0"/>
          <p:nvPr/>
        </p:nvPicPr>
        <p:blipFill>
          <a:blip r:embed="rId3">
            <a:alphaModFix/>
          </a:blip>
          <a:stretch>
            <a:fillRect/>
          </a:stretch>
        </p:blipFill>
        <p:spPr>
          <a:xfrm rot="-900000">
            <a:off x="5219700" y="1150025"/>
            <a:ext cx="3244176" cy="3244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I get the most out of this course?</a:t>
            </a:r>
            <a:endParaRPr/>
          </a:p>
        </p:txBody>
      </p:sp>
      <p:sp>
        <p:nvSpPr>
          <p:cNvPr id="855" name="Google Shape;855;p115"/>
          <p:cNvSpPr txBox="1"/>
          <p:nvPr>
            <p:ph idx="1" type="body"/>
          </p:nvPr>
        </p:nvSpPr>
        <p:spPr>
          <a:xfrm>
            <a:off x="452400" y="1132825"/>
            <a:ext cx="4449900" cy="117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3000"/>
              <a:t>Share gratitude and shoutouts regularly</a:t>
            </a:r>
            <a:endParaRPr sz="3000"/>
          </a:p>
        </p:txBody>
      </p:sp>
      <p:sp>
        <p:nvSpPr>
          <p:cNvPr id="856" name="Google Shape;856;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7" name="Google Shape;857;p115"/>
          <p:cNvPicPr preferRelativeResize="0"/>
          <p:nvPr/>
        </p:nvPicPr>
        <p:blipFill>
          <a:blip r:embed="rId3">
            <a:alphaModFix/>
          </a:blip>
          <a:stretch>
            <a:fillRect/>
          </a:stretch>
        </p:blipFill>
        <p:spPr>
          <a:xfrm>
            <a:off x="5740738" y="1232238"/>
            <a:ext cx="2679025" cy="267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9" name="Google Shape;719;p98"/>
          <p:cNvGraphicFramePr/>
          <p:nvPr/>
        </p:nvGraphicFramePr>
        <p:xfrm>
          <a:off x="451525" y="1242597"/>
          <a:ext cx="3000000" cy="3000000"/>
        </p:xfrm>
        <a:graphic>
          <a:graphicData uri="http://schemas.openxmlformats.org/drawingml/2006/table">
            <a:tbl>
              <a:tblPr>
                <a:noFill/>
                <a:tableStyleId>{1519773F-00E3-4765-AAC1-761979B5BF24}</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Course Structure &amp; Resources</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a:t>
                      </a:r>
                      <a:r>
                        <a:rPr lang="en" sz="1800">
                          <a:solidFill>
                            <a:schemeClr val="dk1"/>
                          </a:solidFill>
                          <a:latin typeface="Consolas"/>
                          <a:ea typeface="Consolas"/>
                          <a:cs typeface="Consolas"/>
                          <a:sym typeface="Consolas"/>
                        </a:rPr>
                        <a:t>:15 - 0:45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Fully Present</a:t>
            </a:r>
            <a:endParaRPr/>
          </a:p>
        </p:txBody>
      </p:sp>
      <p:sp>
        <p:nvSpPr>
          <p:cNvPr id="863" name="Google Shape;863;p116"/>
          <p:cNvSpPr txBox="1"/>
          <p:nvPr>
            <p:ph idx="1" type="body"/>
          </p:nvPr>
        </p:nvSpPr>
        <p:spPr>
          <a:xfrm>
            <a:off x="452400" y="1132825"/>
            <a:ext cx="8239200" cy="1227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In the session for </a:t>
            </a:r>
            <a:r>
              <a:rPr b="1" lang="en"/>
              <a:t>at least 90 minutes</a:t>
            </a:r>
            <a:endParaRPr b="1"/>
          </a:p>
          <a:p>
            <a:pPr indent="-342900" lvl="0" marL="457200" rtl="0" algn="l">
              <a:spcBef>
                <a:spcPts val="1000"/>
              </a:spcBef>
              <a:spcAft>
                <a:spcPts val="1000"/>
              </a:spcAft>
              <a:buSzPts val="1800"/>
              <a:buChar char="✱"/>
            </a:pPr>
            <a:r>
              <a:rPr lang="en"/>
              <a:t>Fully engaging </a:t>
            </a:r>
            <a:r>
              <a:rPr b="1" lang="en"/>
              <a:t>visually</a:t>
            </a:r>
            <a:r>
              <a:rPr lang="en"/>
              <a:t>, </a:t>
            </a:r>
            <a:r>
              <a:rPr b="1" lang="en"/>
              <a:t>verbally</a:t>
            </a:r>
            <a:r>
              <a:rPr lang="en"/>
              <a:t>, and </a:t>
            </a:r>
            <a:r>
              <a:rPr b="1" lang="en"/>
              <a:t>technically</a:t>
            </a:r>
            <a:r>
              <a:rPr lang="en"/>
              <a:t> without reminders, requests, or interruptions</a:t>
            </a:r>
            <a:endParaRPr/>
          </a:p>
        </p:txBody>
      </p:sp>
      <p:sp>
        <p:nvSpPr>
          <p:cNvPr id="864" name="Google Shape;864;p11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65" name="Google Shape;865;p116"/>
          <p:cNvGrpSpPr/>
          <p:nvPr/>
        </p:nvGrpSpPr>
        <p:grpSpPr>
          <a:xfrm>
            <a:off x="89100" y="4739882"/>
            <a:ext cx="324008" cy="322851"/>
            <a:chOff x="0" y="3867912"/>
            <a:chExt cx="1280160" cy="1275588"/>
          </a:xfrm>
        </p:grpSpPr>
        <p:sp>
          <p:nvSpPr>
            <p:cNvPr id="866" name="Google Shape;866;p116"/>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6"/>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6"/>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874" name="Google Shape;874;p11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117"/>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What do you think it means to be fully engaging </a:t>
            </a:r>
            <a:r>
              <a:rPr b="1" lang="en"/>
              <a:t>visually</a:t>
            </a:r>
            <a:r>
              <a:rPr lang="en"/>
              <a:t>, </a:t>
            </a:r>
            <a:r>
              <a:rPr b="1" lang="en"/>
              <a:t>verbally</a:t>
            </a:r>
            <a:r>
              <a:rPr lang="en"/>
              <a:t>, and </a:t>
            </a:r>
            <a:r>
              <a:rPr b="1" lang="en"/>
              <a:t>technically</a:t>
            </a:r>
            <a:r>
              <a:rPr lang="en"/>
              <a:t> without reminders, requests, or interruptions? What do you think this looks and sounds like?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AI Policy</a:t>
            </a:r>
            <a:endParaRPr/>
          </a:p>
        </p:txBody>
      </p:sp>
      <p:sp>
        <p:nvSpPr>
          <p:cNvPr id="881" name="Google Shape;881;p1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AI tools are not only allowed, but</a:t>
            </a:r>
            <a:r>
              <a:rPr b="1" lang="en"/>
              <a:t> encouraged </a:t>
            </a:r>
            <a:r>
              <a:rPr lang="en"/>
              <a:t>in this course</a:t>
            </a:r>
            <a:endParaRPr/>
          </a:p>
          <a:p>
            <a:pPr indent="-342900" lvl="0" marL="457200" rtl="0" algn="l">
              <a:spcBef>
                <a:spcPts val="0"/>
              </a:spcBef>
              <a:spcAft>
                <a:spcPts val="0"/>
              </a:spcAft>
              <a:buSzPts val="1800"/>
              <a:buChar char="●"/>
            </a:pPr>
            <a:r>
              <a:rPr b="1" lang="en"/>
              <a:t>Key Ways to Use AI:</a:t>
            </a:r>
            <a:endParaRPr b="1"/>
          </a:p>
          <a:p>
            <a:pPr indent="-342900" lvl="0" marL="914400" rtl="0" algn="l">
              <a:spcBef>
                <a:spcPts val="0"/>
              </a:spcBef>
              <a:spcAft>
                <a:spcPts val="0"/>
              </a:spcAft>
              <a:buSzPts val="1800"/>
              <a:buChar char="●"/>
            </a:pPr>
            <a:r>
              <a:rPr lang="en"/>
              <a:t>Virtual TA</a:t>
            </a:r>
            <a:endParaRPr/>
          </a:p>
          <a:p>
            <a:pPr indent="-342900" lvl="0" marL="914400" rtl="0" algn="l">
              <a:spcBef>
                <a:spcPts val="0"/>
              </a:spcBef>
              <a:spcAft>
                <a:spcPts val="0"/>
              </a:spcAft>
              <a:buSzPts val="1800"/>
              <a:buChar char="●"/>
            </a:pPr>
            <a:r>
              <a:rPr lang="en"/>
              <a:t>Debugging / Planning Partner</a:t>
            </a:r>
            <a:endParaRPr/>
          </a:p>
          <a:p>
            <a:pPr indent="-342900" lvl="0" marL="914400" rtl="0" algn="l">
              <a:spcBef>
                <a:spcPts val="0"/>
              </a:spcBef>
              <a:spcAft>
                <a:spcPts val="0"/>
              </a:spcAft>
              <a:buSzPts val="1800"/>
              <a:buChar char="●"/>
            </a:pPr>
            <a:r>
              <a:rPr lang="en"/>
              <a:t>Research Assistant</a:t>
            </a:r>
            <a:endParaRPr/>
          </a:p>
          <a:p>
            <a:pPr indent="-342900" lvl="0" marL="457200" rtl="0" algn="l">
              <a:spcBef>
                <a:spcPts val="0"/>
              </a:spcBef>
              <a:spcAft>
                <a:spcPts val="0"/>
              </a:spcAft>
              <a:buSzPts val="1800"/>
              <a:buChar char="●"/>
            </a:pPr>
            <a:r>
              <a:rPr lang="en"/>
              <a:t>Suggestions throughout, but </a:t>
            </a:r>
            <a:r>
              <a:rPr b="1" lang="en"/>
              <a:t>get creative</a:t>
            </a:r>
            <a:r>
              <a:rPr lang="en"/>
              <a:t>!</a:t>
            </a:r>
            <a:endParaRPr/>
          </a:p>
          <a:p>
            <a:pPr indent="-342900" lvl="1" marL="914400" rtl="0" algn="l">
              <a:spcBef>
                <a:spcPts val="0"/>
              </a:spcBef>
              <a:spcAft>
                <a:spcPts val="0"/>
              </a:spcAft>
              <a:buClr>
                <a:srgbClr val="6EC396"/>
              </a:buClr>
              <a:buSzPts val="1800"/>
              <a:buChar char="●"/>
            </a:pPr>
            <a:r>
              <a:rPr lang="en"/>
              <a:t>Sharing prompts with classmates is encouraged</a:t>
            </a:r>
            <a:endParaRPr/>
          </a:p>
          <a:p>
            <a:pPr indent="-342900" lvl="1" marL="914400" rtl="0" algn="l">
              <a:spcBef>
                <a:spcPts val="0"/>
              </a:spcBef>
              <a:spcAft>
                <a:spcPts val="0"/>
              </a:spcAft>
              <a:buClr>
                <a:srgbClr val="6EC396"/>
              </a:buClr>
              <a:buSzPts val="1800"/>
              <a:buChar char="●"/>
            </a:pPr>
            <a:r>
              <a:rPr lang="en"/>
              <a:t>We are a </a:t>
            </a:r>
            <a:r>
              <a:rPr b="1" lang="en"/>
              <a:t>learning community</a:t>
            </a:r>
            <a:endParaRPr b="1"/>
          </a:p>
          <a:p>
            <a:pPr indent="-342900" lvl="0" marL="457200" rtl="0" algn="l">
              <a:spcBef>
                <a:spcPts val="0"/>
              </a:spcBef>
              <a:spcAft>
                <a:spcPts val="0"/>
              </a:spcAft>
              <a:buSzPts val="1800"/>
              <a:buChar char="●"/>
            </a:pPr>
            <a:r>
              <a:rPr lang="en"/>
              <a:t>Check the </a:t>
            </a:r>
            <a:r>
              <a:rPr lang="en" u="sng">
                <a:solidFill>
                  <a:schemeClr val="hlink"/>
                </a:solidFill>
                <a:hlinkClick r:id="rId3"/>
              </a:rPr>
              <a:t>Learning With AI page</a:t>
            </a:r>
            <a:r>
              <a:rPr lang="en"/>
              <a:t> in the course portal</a:t>
            </a:r>
            <a:endParaRPr/>
          </a:p>
        </p:txBody>
      </p:sp>
      <p:sp>
        <p:nvSpPr>
          <p:cNvPr id="882" name="Google Shape;882;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friendly, dancing cartoon robot who looks like they might help you with your coursework" id="883" name="Google Shape;883;p118"/>
          <p:cNvPicPr preferRelativeResize="0"/>
          <p:nvPr/>
        </p:nvPicPr>
        <p:blipFill>
          <a:blip r:embed="rId4">
            <a:alphaModFix/>
          </a:blip>
          <a:stretch>
            <a:fillRect/>
          </a:stretch>
        </p:blipFill>
        <p:spPr>
          <a:xfrm>
            <a:off x="6400800" y="1607525"/>
            <a:ext cx="274320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Trouble?</a:t>
            </a:r>
            <a:endParaRPr/>
          </a:p>
        </p:txBody>
      </p:sp>
      <p:sp>
        <p:nvSpPr>
          <p:cNvPr id="889" name="Google Shape;889;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90" name="Google Shape;890;p119"/>
          <p:cNvGrpSpPr/>
          <p:nvPr/>
        </p:nvGrpSpPr>
        <p:grpSpPr>
          <a:xfrm>
            <a:off x="452400" y="1111250"/>
            <a:ext cx="3849900" cy="3549600"/>
            <a:chOff x="452400" y="1111250"/>
            <a:chExt cx="3849900" cy="3549600"/>
          </a:xfrm>
        </p:grpSpPr>
        <p:sp>
          <p:nvSpPr>
            <p:cNvPr id="891" name="Google Shape;891;p119"/>
            <p:cNvSpPr/>
            <p:nvPr/>
          </p:nvSpPr>
          <p:spPr>
            <a:xfrm>
              <a:off x="452400" y="1111250"/>
              <a:ext cx="3849900" cy="3549600"/>
            </a:xfrm>
            <a:prstGeom prst="roundRect">
              <a:avLst>
                <a:gd fmla="val 5367" name="adj"/>
              </a:avLst>
            </a:prstGeom>
            <a:solidFill>
              <a:srgbClr val="D7FFEE"/>
            </a:solidFill>
            <a:ln cap="flat" cmpd="sng" w="9525">
              <a:solidFill>
                <a:srgbClr val="00C384"/>
              </a:solidFill>
              <a:prstDash val="solid"/>
              <a:round/>
              <a:headEnd len="sm" w="sm" type="none"/>
              <a:tailEnd len="sm" w="sm" type="none"/>
            </a:ln>
          </p:spPr>
          <p:txBody>
            <a:bodyPr anchorCtr="0" anchor="ctr" bIns="182875" lIns="182875" spcFirstLastPara="1" rIns="182875" wrap="square" tIns="182875">
              <a:noAutofit/>
            </a:bodyPr>
            <a:lstStyle/>
            <a:p>
              <a:pPr indent="0" lvl="0" marL="0" rtl="0" algn="ctr">
                <a:spcBef>
                  <a:spcPts val="0"/>
                </a:spcBef>
                <a:spcAft>
                  <a:spcPts val="0"/>
                </a:spcAft>
                <a:buNone/>
              </a:pPr>
              <a:r>
                <a:rPr lang="en" sz="2000">
                  <a:solidFill>
                    <a:schemeClr val="dk1"/>
                  </a:solidFill>
                  <a:latin typeface="Poppins"/>
                  <a:ea typeface="Poppins"/>
                  <a:cs typeface="Poppins"/>
                  <a:sym typeface="Poppins"/>
                </a:rPr>
                <a:t>I need help or have questions about Slack, the course structure, etc.</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rPr b="1" lang="en" sz="2000">
                  <a:solidFill>
                    <a:schemeClr val="dk1"/>
                  </a:solidFill>
                  <a:latin typeface="Poppins"/>
                  <a:ea typeface="Poppins"/>
                  <a:cs typeface="Poppins"/>
                  <a:sym typeface="Poppins"/>
                </a:rPr>
                <a:t>Attend a weekly Fix-It Garage Session.</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p:txBody>
        </p:sp>
        <p:pic>
          <p:nvPicPr>
            <p:cNvPr id="892" name="Google Shape;892;p119"/>
            <p:cNvPicPr preferRelativeResize="0"/>
            <p:nvPr/>
          </p:nvPicPr>
          <p:blipFill>
            <a:blip r:embed="rId3">
              <a:alphaModFix/>
            </a:blip>
            <a:stretch>
              <a:fillRect/>
            </a:stretch>
          </p:blipFill>
          <p:spPr>
            <a:xfrm>
              <a:off x="1945550" y="3625850"/>
              <a:ext cx="863601" cy="863601"/>
            </a:xfrm>
            <a:prstGeom prst="rect">
              <a:avLst/>
            </a:prstGeom>
            <a:noFill/>
            <a:ln>
              <a:noFill/>
            </a:ln>
          </p:spPr>
        </p:pic>
      </p:grpSp>
      <p:grpSp>
        <p:nvGrpSpPr>
          <p:cNvPr id="893" name="Google Shape;893;p119"/>
          <p:cNvGrpSpPr/>
          <p:nvPr/>
        </p:nvGrpSpPr>
        <p:grpSpPr>
          <a:xfrm>
            <a:off x="4841646" y="1111250"/>
            <a:ext cx="3849900" cy="3549600"/>
            <a:chOff x="4841646" y="1111250"/>
            <a:chExt cx="3849900" cy="3549600"/>
          </a:xfrm>
        </p:grpSpPr>
        <p:sp>
          <p:nvSpPr>
            <p:cNvPr id="894" name="Google Shape;894;p119"/>
            <p:cNvSpPr/>
            <p:nvPr/>
          </p:nvSpPr>
          <p:spPr>
            <a:xfrm>
              <a:off x="4841646" y="1111250"/>
              <a:ext cx="3849900" cy="3549600"/>
            </a:xfrm>
            <a:prstGeom prst="roundRect">
              <a:avLst>
                <a:gd fmla="val 5367" name="adj"/>
              </a:avLst>
            </a:prstGeom>
            <a:solidFill>
              <a:srgbClr val="D7FFEE"/>
            </a:solidFill>
            <a:ln cap="flat" cmpd="sng" w="9525">
              <a:solidFill>
                <a:srgbClr val="00C384"/>
              </a:solidFill>
              <a:prstDash val="solid"/>
              <a:round/>
              <a:headEnd len="sm" w="sm" type="none"/>
              <a:tailEnd len="sm" w="sm" type="none"/>
            </a:ln>
          </p:spPr>
          <p:txBody>
            <a:bodyPr anchorCtr="0" anchor="t"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Poppins"/>
                  <a:ea typeface="Poppins"/>
                  <a:cs typeface="Poppins"/>
                  <a:sym typeface="Poppins"/>
                </a:rPr>
                <a:t>I need help or have questions about Python or understanding a problem.</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n" sz="2000">
                  <a:solidFill>
                    <a:schemeClr val="dk1"/>
                  </a:solidFill>
                  <a:latin typeface="Poppins"/>
                  <a:ea typeface="Poppins"/>
                  <a:cs typeface="Poppins"/>
                  <a:sym typeface="Poppins"/>
                </a:rPr>
                <a:t>Attend a weekly</a:t>
              </a:r>
              <a:br>
                <a:rPr b="1" lang="en" sz="2000">
                  <a:solidFill>
                    <a:schemeClr val="dk1"/>
                  </a:solidFill>
                  <a:latin typeface="Poppins"/>
                  <a:ea typeface="Poppins"/>
                  <a:cs typeface="Poppins"/>
                  <a:sym typeface="Poppins"/>
                </a:rPr>
              </a:br>
              <a:r>
                <a:rPr b="1" lang="en" sz="2000">
                  <a:solidFill>
                    <a:schemeClr val="dk1"/>
                  </a:solidFill>
                  <a:latin typeface="Poppins"/>
                  <a:ea typeface="Poppins"/>
                  <a:cs typeface="Poppins"/>
                  <a:sym typeface="Poppins"/>
                </a:rPr>
                <a:t>Study Hall.</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pic>
          <p:nvPicPr>
            <p:cNvPr id="895" name="Google Shape;895;p119"/>
            <p:cNvPicPr preferRelativeResize="0"/>
            <p:nvPr/>
          </p:nvPicPr>
          <p:blipFill>
            <a:blip r:embed="rId4">
              <a:alphaModFix/>
            </a:blip>
            <a:stretch>
              <a:fillRect/>
            </a:stretch>
          </p:blipFill>
          <p:spPr>
            <a:xfrm>
              <a:off x="6255763" y="3410625"/>
              <a:ext cx="1021676" cy="1021676"/>
            </a:xfrm>
            <a:prstGeom prst="rect">
              <a:avLst/>
            </a:prstGeom>
            <a:noFill/>
            <a:ln>
              <a:noFill/>
            </a:ln>
          </p:spPr>
        </p:pic>
      </p:grpSp>
      <p:grpSp>
        <p:nvGrpSpPr>
          <p:cNvPr id="896" name="Google Shape;896;p119"/>
          <p:cNvGrpSpPr/>
          <p:nvPr/>
        </p:nvGrpSpPr>
        <p:grpSpPr>
          <a:xfrm>
            <a:off x="89100" y="4739882"/>
            <a:ext cx="324008" cy="322851"/>
            <a:chOff x="0" y="3867912"/>
            <a:chExt cx="1280160" cy="1275588"/>
          </a:xfrm>
        </p:grpSpPr>
        <p:sp>
          <p:nvSpPr>
            <p:cNvPr id="897" name="Google Shape;897;p119"/>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9"/>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9"/>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905" name="Google Shape;905;p12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6" name="Google Shape;906;p120"/>
          <p:cNvSpPr txBox="1"/>
          <p:nvPr>
            <p:ph idx="2" type="body"/>
          </p:nvPr>
        </p:nvSpPr>
        <p:spPr>
          <a:xfrm>
            <a:off x="452400" y="1489150"/>
            <a:ext cx="3205200" cy="97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2400"/>
              <a:t>Let’s check out the Course Portal!</a:t>
            </a:r>
            <a:endParaRPr sz="2400"/>
          </a:p>
        </p:txBody>
      </p:sp>
      <p:pic>
        <p:nvPicPr>
          <p:cNvPr id="907" name="Google Shape;907;p120"/>
          <p:cNvPicPr preferRelativeResize="0"/>
          <p:nvPr/>
        </p:nvPicPr>
        <p:blipFill rotWithShape="1">
          <a:blip r:embed="rId3">
            <a:alphaModFix/>
          </a:blip>
          <a:srcRect b="32189" l="0" r="0" t="0"/>
          <a:stretch/>
        </p:blipFill>
        <p:spPr>
          <a:xfrm>
            <a:off x="3979050" y="1295425"/>
            <a:ext cx="4741749" cy="34550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minutes</a:t>
            </a:r>
            <a:endParaRPr/>
          </a:p>
        </p:txBody>
      </p:sp>
      <p:sp>
        <p:nvSpPr>
          <p:cNvPr id="913" name="Google Shape;913;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4" name="Google Shape;914;p121"/>
          <p:cNvSpPr txBox="1"/>
          <p:nvPr>
            <p:ph idx="2" type="body"/>
          </p:nvPr>
        </p:nvSpPr>
        <p:spPr>
          <a:xfrm>
            <a:off x="452400" y="1260488"/>
            <a:ext cx="8239200" cy="1324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Python and VS Code </a:t>
            </a:r>
            <a:r>
              <a:rPr lang="en"/>
              <a:t>Tour</a:t>
            </a:r>
            <a:endParaRPr/>
          </a:p>
          <a:p>
            <a:pPr indent="-342900" lvl="0" marL="457200" rtl="0" algn="l">
              <a:lnSpc>
                <a:spcPct val="150000"/>
              </a:lnSpc>
              <a:spcBef>
                <a:spcPts val="1000"/>
              </a:spcBef>
              <a:spcAft>
                <a:spcPts val="0"/>
              </a:spcAft>
              <a:buSzPts val="1800"/>
              <a:buChar char="✱"/>
            </a:pPr>
            <a:r>
              <a:rPr lang="en" u="sng">
                <a:solidFill>
                  <a:schemeClr val="hlink"/>
                </a:solidFill>
                <a:hlinkClick r:id="rId3"/>
              </a:rPr>
              <a:t>Unit 1 Cheat Sheet</a:t>
            </a:r>
            <a:endParaRPr/>
          </a:p>
          <a:p>
            <a:pPr indent="-342900" lvl="0" marL="457200" rtl="0" algn="l">
              <a:lnSpc>
                <a:spcPct val="150000"/>
              </a:lnSpc>
              <a:spcBef>
                <a:spcPts val="0"/>
              </a:spcBef>
              <a:spcAft>
                <a:spcPts val="0"/>
              </a:spcAft>
              <a:buSzPts val="1800"/>
              <a:buChar char="✱"/>
            </a:pPr>
            <a:r>
              <a:rPr lang="en" u="sng">
                <a:solidFill>
                  <a:schemeClr val="accent5"/>
                </a:solidFill>
                <a:hlinkClick r:id="rId4">
                  <a:extLst>
                    <a:ext uri="{A12FA001-AC4F-418D-AE19-62706E023703}">
                      <ahyp:hlinkClr val="tx"/>
                    </a:ext>
                  </a:extLst>
                </a:hlinkClick>
              </a:rPr>
              <a:t>General Python Cheat Sheet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2"/>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Schedule</a:t>
            </a:r>
            <a:endParaRPr/>
          </a:p>
        </p:txBody>
      </p:sp>
      <p:sp>
        <p:nvSpPr>
          <p:cNvPr id="920" name="Google Shape;920;p122"/>
          <p:cNvSpPr txBox="1"/>
          <p:nvPr>
            <p:ph idx="1" type="body"/>
          </p:nvPr>
        </p:nvSpPr>
        <p:spPr>
          <a:xfrm>
            <a:off x="452400" y="1053675"/>
            <a:ext cx="8239200" cy="39888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10 weeks</a:t>
            </a:r>
            <a:endParaRPr/>
          </a:p>
          <a:p>
            <a:pPr indent="-342900" lvl="0" marL="457200" rtl="0" algn="l">
              <a:spcBef>
                <a:spcPts val="1000"/>
              </a:spcBef>
              <a:spcAft>
                <a:spcPts val="0"/>
              </a:spcAft>
              <a:buSzPts val="1800"/>
              <a:buChar char="✱"/>
            </a:pPr>
            <a:r>
              <a:rPr lang="en"/>
              <a:t>Topics:</a:t>
            </a:r>
            <a:endParaRPr/>
          </a:p>
          <a:p>
            <a:pPr indent="-304800" lvl="1" marL="914400" rtl="0" algn="l">
              <a:spcBef>
                <a:spcPts val="1000"/>
              </a:spcBef>
              <a:spcAft>
                <a:spcPts val="0"/>
              </a:spcAft>
              <a:buSzPts val="1200"/>
              <a:buChar char="●"/>
            </a:pPr>
            <a:r>
              <a:rPr lang="en" sz="1200"/>
              <a:t>UMPIRE</a:t>
            </a:r>
            <a:endParaRPr sz="1200"/>
          </a:p>
          <a:p>
            <a:pPr indent="-304800" lvl="1" marL="914400" rtl="0" algn="l">
              <a:spcBef>
                <a:spcPts val="1000"/>
              </a:spcBef>
              <a:spcAft>
                <a:spcPts val="0"/>
              </a:spcAft>
              <a:buSzPts val="1200"/>
              <a:buChar char="●"/>
            </a:pPr>
            <a:r>
              <a:rPr lang="en" sz="1200"/>
              <a:t>Strings &amp; arrays</a:t>
            </a:r>
            <a:endParaRPr sz="1200"/>
          </a:p>
          <a:p>
            <a:pPr indent="-304800" lvl="1" marL="914400" rtl="0" algn="l">
              <a:spcBef>
                <a:spcPts val="1000"/>
              </a:spcBef>
              <a:spcAft>
                <a:spcPts val="0"/>
              </a:spcAft>
              <a:buSzPts val="1200"/>
              <a:buChar char="●"/>
            </a:pPr>
            <a:r>
              <a:rPr lang="en" sz="1200"/>
              <a:t>Dictionaries </a:t>
            </a:r>
            <a:endParaRPr sz="1200"/>
          </a:p>
          <a:p>
            <a:pPr indent="-304800" lvl="1" marL="914400" rtl="0" algn="l">
              <a:spcBef>
                <a:spcPts val="1000"/>
              </a:spcBef>
              <a:spcAft>
                <a:spcPts val="0"/>
              </a:spcAft>
              <a:buSzPts val="1200"/>
              <a:buChar char="●"/>
            </a:pPr>
            <a:r>
              <a:rPr lang="en" sz="1200"/>
              <a:t>Stacks &amp; queues</a:t>
            </a:r>
            <a:endParaRPr sz="1200"/>
          </a:p>
          <a:p>
            <a:pPr indent="-304800" lvl="1" marL="914400" rtl="0" algn="l">
              <a:spcBef>
                <a:spcPts val="1000"/>
              </a:spcBef>
              <a:spcAft>
                <a:spcPts val="0"/>
              </a:spcAft>
              <a:buSzPts val="1200"/>
              <a:buChar char="●"/>
            </a:pPr>
            <a:r>
              <a:rPr lang="en" sz="1200"/>
              <a:t>Big O &amp; optimization</a:t>
            </a:r>
            <a:endParaRPr sz="1200"/>
          </a:p>
          <a:p>
            <a:pPr indent="-304800" lvl="1" marL="914400" rtl="0" algn="l">
              <a:spcBef>
                <a:spcPts val="1000"/>
              </a:spcBef>
              <a:spcAft>
                <a:spcPts val="0"/>
              </a:spcAft>
              <a:buSzPts val="1200"/>
              <a:buChar char="●"/>
            </a:pPr>
            <a:r>
              <a:rPr lang="en" sz="1200"/>
              <a:t>OOP &amp; Linked Lists</a:t>
            </a:r>
            <a:endParaRPr sz="1200"/>
          </a:p>
          <a:p>
            <a:pPr indent="-304800" lvl="1" marL="914400" rtl="0" algn="l">
              <a:spcBef>
                <a:spcPts val="1000"/>
              </a:spcBef>
              <a:spcAft>
                <a:spcPts val="0"/>
              </a:spcAft>
              <a:buSzPts val="1200"/>
              <a:buChar char="●"/>
            </a:pPr>
            <a:r>
              <a:rPr lang="en" sz="1200"/>
              <a:t>Recursion</a:t>
            </a:r>
            <a:endParaRPr sz="1200"/>
          </a:p>
          <a:p>
            <a:pPr indent="-304800" lvl="1" marL="914400" rtl="0" algn="l">
              <a:spcBef>
                <a:spcPts val="1000"/>
              </a:spcBef>
              <a:spcAft>
                <a:spcPts val="0"/>
              </a:spcAft>
              <a:buSzPts val="1200"/>
              <a:buChar char="●"/>
            </a:pPr>
            <a:r>
              <a:rPr lang="en" sz="1200"/>
              <a:t>Binary search</a:t>
            </a:r>
            <a:endParaRPr sz="1200"/>
          </a:p>
          <a:p>
            <a:pPr indent="-304800" lvl="1" marL="914400" rtl="0" algn="l">
              <a:spcBef>
                <a:spcPts val="1000"/>
              </a:spcBef>
              <a:spcAft>
                <a:spcPts val="1000"/>
              </a:spcAft>
              <a:buSzPts val="1200"/>
              <a:buChar char="●"/>
            </a:pPr>
            <a:r>
              <a:rPr lang="en" sz="1200"/>
              <a:t>Binary trees</a:t>
            </a:r>
            <a:endParaRPr/>
          </a:p>
        </p:txBody>
      </p:sp>
      <p:sp>
        <p:nvSpPr>
          <p:cNvPr id="921" name="Google Shape;921;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22" name="Google Shape;922;p122"/>
          <p:cNvGrpSpPr/>
          <p:nvPr/>
        </p:nvGrpSpPr>
        <p:grpSpPr>
          <a:xfrm>
            <a:off x="89100" y="4739882"/>
            <a:ext cx="324008" cy="322851"/>
            <a:chOff x="0" y="3867912"/>
            <a:chExt cx="1280160" cy="1275588"/>
          </a:xfrm>
        </p:grpSpPr>
        <p:sp>
          <p:nvSpPr>
            <p:cNvPr id="923" name="Google Shape;923;p122"/>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22"/>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22"/>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3"/>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931" name="Google Shape;931;p123"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4"/>
          <p:cNvSpPr txBox="1"/>
          <p:nvPr>
            <p:ph type="title"/>
          </p:nvPr>
        </p:nvSpPr>
        <p:spPr>
          <a:xfrm>
            <a:off x="884825" y="2317200"/>
            <a:ext cx="7479900" cy="91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Week 1 Readiness for Collaborative Breakout time</a:t>
            </a:r>
            <a:endParaRPr sz="3000"/>
          </a:p>
        </p:txBody>
      </p:sp>
      <p:sp>
        <p:nvSpPr>
          <p:cNvPr id="937" name="Google Shape;937;p12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message from your Program Managers</a:t>
            </a:r>
            <a:endParaRPr/>
          </a:p>
        </p:txBody>
      </p:sp>
      <p:sp>
        <p:nvSpPr>
          <p:cNvPr id="943" name="Google Shape;943;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944" name="Google Shape;944;p125" title="Summer Session 2025 Readiness Prep 🌞.mp4">
            <a:hlinkClick r:id="rId3"/>
          </p:cNvPr>
          <p:cNvPicPr preferRelativeResize="0"/>
          <p:nvPr/>
        </p:nvPicPr>
        <p:blipFill>
          <a:blip r:embed="rId4">
            <a:alphaModFix/>
          </a:blip>
          <a:stretch>
            <a:fillRect/>
          </a:stretch>
        </p:blipFill>
        <p:spPr>
          <a:xfrm>
            <a:off x="379875" y="1234225"/>
            <a:ext cx="4572000" cy="3429000"/>
          </a:xfrm>
          <a:prstGeom prst="rect">
            <a:avLst/>
          </a:prstGeom>
          <a:noFill/>
          <a:ln>
            <a:noFill/>
          </a:ln>
        </p:spPr>
      </p:pic>
      <p:sp>
        <p:nvSpPr>
          <p:cNvPr id="945" name="Google Shape;945;p125"/>
          <p:cNvSpPr txBox="1"/>
          <p:nvPr/>
        </p:nvSpPr>
        <p:spPr>
          <a:xfrm>
            <a:off x="5216875" y="1915050"/>
            <a:ext cx="3199200" cy="12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u="sng">
                <a:solidFill>
                  <a:schemeClr val="hlink"/>
                </a:solidFill>
                <a:latin typeface="Poppins"/>
                <a:ea typeface="Poppins"/>
                <a:cs typeface="Poppins"/>
                <a:sym typeface="Poppins"/>
                <a:hlinkClick r:id="rId5"/>
              </a:rPr>
              <a:t>Week 1, Session 1 Readiness Responder Link</a:t>
            </a:r>
            <a:r>
              <a:rPr lang="en" sz="2100">
                <a:solidFill>
                  <a:schemeClr val="dk2"/>
                </a:solidFill>
                <a:latin typeface="Poppins"/>
                <a:ea typeface="Poppins"/>
                <a:cs typeface="Poppins"/>
                <a:sym typeface="Poppins"/>
              </a:rPr>
              <a:t> </a:t>
            </a:r>
            <a:endParaRPr sz="21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9"/>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25" name="Google Shape;725;p9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6"/>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951" name="Google Shape;951;p126"/>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7"/>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957" name="Google Shape;957;p12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8" name="Google Shape;958;p127"/>
          <p:cNvSpPr txBox="1"/>
          <p:nvPr>
            <p:ph idx="2" type="body"/>
          </p:nvPr>
        </p:nvSpPr>
        <p:spPr>
          <a:xfrm>
            <a:off x="452400" y="1260488"/>
            <a:ext cx="8239200" cy="1107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400"/>
              <a:t>What does </a:t>
            </a:r>
            <a:r>
              <a:rPr b="1" lang="en" sz="2400"/>
              <a:t>Collaborative Problem Solving</a:t>
            </a:r>
            <a:r>
              <a:rPr lang="en" sz="2400"/>
              <a:t> look like?</a:t>
            </a:r>
            <a:endParaRPr sz="2400"/>
          </a:p>
          <a:p>
            <a:pPr indent="0" lvl="0" marL="0" rtl="0" algn="ctr">
              <a:spcBef>
                <a:spcPts val="1000"/>
              </a:spcBef>
              <a:spcAft>
                <a:spcPts val="1000"/>
              </a:spcAft>
              <a:buNone/>
            </a:pPr>
            <a:r>
              <a:rPr lang="en" sz="2400"/>
              <a:t>Let’s observe!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8"/>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55 minutes</a:t>
            </a:r>
            <a:endParaRPr/>
          </a:p>
        </p:txBody>
      </p:sp>
      <p:sp>
        <p:nvSpPr>
          <p:cNvPr id="964" name="Google Shape;964;p12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5" name="Google Shape;965;p128"/>
          <p:cNvSpPr txBox="1"/>
          <p:nvPr>
            <p:ph idx="2" type="body"/>
          </p:nvPr>
        </p:nvSpPr>
        <p:spPr>
          <a:xfrm>
            <a:off x="452400" y="1260500"/>
            <a:ext cx="6495900" cy="1558800"/>
          </a:xfrm>
          <a:prstGeom prst="rect">
            <a:avLst/>
          </a:prstGeom>
        </p:spPr>
        <p:txBody>
          <a:bodyPr anchorCtr="0" anchor="t" bIns="91425" lIns="91425" spcFirstLastPara="1" rIns="91425" wrap="square" tIns="91425">
            <a:spAutoFit/>
          </a:bodyPr>
          <a:lstStyle/>
          <a:p>
            <a:pPr indent="-368300" lvl="0" marL="457200" rtl="0" algn="l">
              <a:spcBef>
                <a:spcPts val="0"/>
              </a:spcBef>
              <a:spcAft>
                <a:spcPts val="0"/>
              </a:spcAft>
              <a:buSzPts val="2200"/>
              <a:buAutoNum type="arabicPeriod"/>
            </a:pPr>
            <a:r>
              <a:rPr lang="en" sz="2200"/>
              <a:t>🏃🏽 Navigate to your breakout room.</a:t>
            </a:r>
            <a:endParaRPr sz="2200"/>
          </a:p>
          <a:p>
            <a:pPr indent="-368300" lvl="0" marL="457200" rtl="0" algn="l">
              <a:spcBef>
                <a:spcPts val="1000"/>
              </a:spcBef>
              <a:spcAft>
                <a:spcPts val="0"/>
              </a:spcAft>
              <a:buSzPts val="2200"/>
              <a:buAutoNum type="arabicPeriod"/>
            </a:pPr>
            <a:r>
              <a:rPr lang="en" sz="2200"/>
              <a:t>👋🏽 Introduce yourselves!</a:t>
            </a:r>
            <a:endParaRPr sz="2200"/>
          </a:p>
          <a:p>
            <a:pPr indent="-368300" lvl="0" marL="457200" rtl="0" algn="l">
              <a:spcBef>
                <a:spcPts val="1000"/>
              </a:spcBef>
              <a:spcAft>
                <a:spcPts val="1000"/>
              </a:spcAft>
              <a:buSzPts val="2200"/>
              <a:buAutoNum type="arabicPeriod"/>
            </a:pPr>
            <a:r>
              <a:rPr lang="en" sz="2200"/>
              <a:t>🧑🏽‍💻 Work on the Unit 1 Session 1 problems.</a:t>
            </a:r>
            <a:endParaRPr sz="2200"/>
          </a:p>
        </p:txBody>
      </p:sp>
      <p:sp>
        <p:nvSpPr>
          <p:cNvPr id="966" name="Google Shape;966;p128"/>
          <p:cNvSpPr txBox="1"/>
          <p:nvPr/>
        </p:nvSpPr>
        <p:spPr>
          <a:xfrm>
            <a:off x="3246000" y="3191925"/>
            <a:ext cx="26520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oppins"/>
                <a:ea typeface="Poppins"/>
                <a:cs typeface="Poppins"/>
                <a:sym typeface="Poppins"/>
              </a:rPr>
              <a:t>Quality &gt; Quantity ‼️</a:t>
            </a:r>
            <a:endParaRPr b="1" sz="1800">
              <a:solidFill>
                <a:schemeClr val="dk2"/>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9"/>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972" name="Google Shape;972;p129"/>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3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3" name="Google Shape;983;p131"/>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984" name="Google Shape;984;p131"/>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985" name="Google Shape;985;p131"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2"/>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991" name="Google Shape;991;p13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2" name="Google Shape;992;p132"/>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a:p>
            <a:pPr indent="-342900" lvl="0" marL="457200" rtl="0" algn="l">
              <a:spcBef>
                <a:spcPts val="0"/>
              </a:spcBef>
              <a:spcAft>
                <a:spcPts val="0"/>
              </a:spcAft>
              <a:buSzPts val="1800"/>
              <a:buChar char="❒"/>
            </a:pPr>
            <a:r>
              <a:rPr lang="en"/>
              <a:t>Have fun and embrace the challenge! </a:t>
            </a:r>
            <a:endParaRPr/>
          </a:p>
        </p:txBody>
      </p:sp>
      <p:pic>
        <p:nvPicPr>
          <p:cNvPr id="993" name="Google Shape;993;p132"/>
          <p:cNvPicPr preferRelativeResize="0"/>
          <p:nvPr/>
        </p:nvPicPr>
        <p:blipFill>
          <a:blip r:embed="rId3">
            <a:alphaModFix/>
          </a:blip>
          <a:stretch>
            <a:fillRect/>
          </a:stretch>
        </p:blipFill>
        <p:spPr>
          <a:xfrm>
            <a:off x="452400" y="438175"/>
            <a:ext cx="608050" cy="608050"/>
          </a:xfrm>
          <a:prstGeom prst="rect">
            <a:avLst/>
          </a:prstGeom>
          <a:noFill/>
          <a:ln>
            <a:noFill/>
          </a:ln>
        </p:spPr>
      </p:pic>
      <p:pic>
        <p:nvPicPr>
          <p:cNvPr id="994" name="Google Shape;994;p132"/>
          <p:cNvPicPr preferRelativeResize="0"/>
          <p:nvPr/>
        </p:nvPicPr>
        <p:blipFill>
          <a:blip r:embed="rId4">
            <a:alphaModFix/>
          </a:blip>
          <a:stretch>
            <a:fillRect/>
          </a:stretch>
        </p:blipFill>
        <p:spPr>
          <a:xfrm>
            <a:off x="4633671" y="2734881"/>
            <a:ext cx="3006504" cy="1503275"/>
          </a:xfrm>
          <a:prstGeom prst="rect">
            <a:avLst/>
          </a:prstGeom>
          <a:noFill/>
          <a:ln>
            <a:noFill/>
          </a:ln>
        </p:spPr>
      </p:pic>
      <p:pic>
        <p:nvPicPr>
          <p:cNvPr id="995" name="Google Shape;995;p132"/>
          <p:cNvPicPr preferRelativeResize="0"/>
          <p:nvPr/>
        </p:nvPicPr>
        <p:blipFill>
          <a:blip r:embed="rId5">
            <a:alphaModFix/>
          </a:blip>
          <a:stretch>
            <a:fillRect/>
          </a:stretch>
        </p:blipFill>
        <p:spPr>
          <a:xfrm>
            <a:off x="797225" y="2273713"/>
            <a:ext cx="3274551" cy="242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3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Trouble?</a:t>
            </a:r>
            <a:endParaRPr/>
          </a:p>
        </p:txBody>
      </p:sp>
      <p:sp>
        <p:nvSpPr>
          <p:cNvPr id="1001" name="Google Shape;1001;p13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02" name="Google Shape;1002;p133"/>
          <p:cNvGrpSpPr/>
          <p:nvPr/>
        </p:nvGrpSpPr>
        <p:grpSpPr>
          <a:xfrm>
            <a:off x="452400" y="1111250"/>
            <a:ext cx="3849900" cy="3549600"/>
            <a:chOff x="452400" y="1111250"/>
            <a:chExt cx="3849900" cy="3549600"/>
          </a:xfrm>
        </p:grpSpPr>
        <p:sp>
          <p:nvSpPr>
            <p:cNvPr id="1003" name="Google Shape;1003;p133"/>
            <p:cNvSpPr/>
            <p:nvPr/>
          </p:nvSpPr>
          <p:spPr>
            <a:xfrm>
              <a:off x="452400" y="1111250"/>
              <a:ext cx="3849900" cy="3549600"/>
            </a:xfrm>
            <a:prstGeom prst="roundRect">
              <a:avLst>
                <a:gd fmla="val 5367" name="adj"/>
              </a:avLst>
            </a:prstGeom>
            <a:solidFill>
              <a:srgbClr val="D7FFEE"/>
            </a:solidFill>
            <a:ln cap="flat" cmpd="sng" w="9525">
              <a:solidFill>
                <a:srgbClr val="00C384"/>
              </a:solidFill>
              <a:prstDash val="solid"/>
              <a:round/>
              <a:headEnd len="sm" w="sm" type="none"/>
              <a:tailEnd len="sm" w="sm" type="none"/>
            </a:ln>
          </p:spPr>
          <p:txBody>
            <a:bodyPr anchorCtr="0" anchor="ctr" bIns="182875" lIns="182875" spcFirstLastPara="1" rIns="182875" wrap="square" tIns="182875">
              <a:noAutofit/>
            </a:bodyPr>
            <a:lstStyle/>
            <a:p>
              <a:pPr indent="0" lvl="0" marL="0" rtl="0" algn="ctr">
                <a:spcBef>
                  <a:spcPts val="0"/>
                </a:spcBef>
                <a:spcAft>
                  <a:spcPts val="0"/>
                </a:spcAft>
                <a:buNone/>
              </a:pPr>
              <a:r>
                <a:rPr lang="en" sz="2000">
                  <a:solidFill>
                    <a:schemeClr val="dk1"/>
                  </a:solidFill>
                  <a:latin typeface="Poppins"/>
                  <a:ea typeface="Poppins"/>
                  <a:cs typeface="Poppins"/>
                  <a:sym typeface="Poppins"/>
                </a:rPr>
                <a:t>I need help or have questions about Slack, the course structure, etc.</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rPr b="1" lang="en" sz="2000">
                  <a:solidFill>
                    <a:schemeClr val="dk1"/>
                  </a:solidFill>
                  <a:latin typeface="Poppins"/>
                  <a:ea typeface="Poppins"/>
                  <a:cs typeface="Poppins"/>
                  <a:sym typeface="Poppins"/>
                </a:rPr>
                <a:t>Attend a weekly Fix-It Garage Session.</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None/>
              </a:pPr>
              <a:r>
                <a:t/>
              </a:r>
              <a:endParaRPr sz="2000">
                <a:solidFill>
                  <a:schemeClr val="dk1"/>
                </a:solidFill>
                <a:latin typeface="Poppins"/>
                <a:ea typeface="Poppins"/>
                <a:cs typeface="Poppins"/>
                <a:sym typeface="Poppins"/>
              </a:endParaRPr>
            </a:p>
          </p:txBody>
        </p:sp>
        <p:pic>
          <p:nvPicPr>
            <p:cNvPr id="1004" name="Google Shape;1004;p133"/>
            <p:cNvPicPr preferRelativeResize="0"/>
            <p:nvPr/>
          </p:nvPicPr>
          <p:blipFill>
            <a:blip r:embed="rId3">
              <a:alphaModFix/>
            </a:blip>
            <a:stretch>
              <a:fillRect/>
            </a:stretch>
          </p:blipFill>
          <p:spPr>
            <a:xfrm>
              <a:off x="1945550" y="3625850"/>
              <a:ext cx="863601" cy="863601"/>
            </a:xfrm>
            <a:prstGeom prst="rect">
              <a:avLst/>
            </a:prstGeom>
            <a:noFill/>
            <a:ln>
              <a:noFill/>
            </a:ln>
          </p:spPr>
        </p:pic>
      </p:grpSp>
      <p:grpSp>
        <p:nvGrpSpPr>
          <p:cNvPr id="1005" name="Google Shape;1005;p133"/>
          <p:cNvGrpSpPr/>
          <p:nvPr/>
        </p:nvGrpSpPr>
        <p:grpSpPr>
          <a:xfrm>
            <a:off x="4841646" y="1111250"/>
            <a:ext cx="3849900" cy="3549600"/>
            <a:chOff x="4841646" y="1111250"/>
            <a:chExt cx="3849900" cy="3549600"/>
          </a:xfrm>
        </p:grpSpPr>
        <p:sp>
          <p:nvSpPr>
            <p:cNvPr id="1006" name="Google Shape;1006;p133"/>
            <p:cNvSpPr/>
            <p:nvPr/>
          </p:nvSpPr>
          <p:spPr>
            <a:xfrm>
              <a:off x="4841646" y="1111250"/>
              <a:ext cx="3849900" cy="3549600"/>
            </a:xfrm>
            <a:prstGeom prst="roundRect">
              <a:avLst>
                <a:gd fmla="val 5367" name="adj"/>
              </a:avLst>
            </a:prstGeom>
            <a:solidFill>
              <a:srgbClr val="D7FFEE"/>
            </a:solidFill>
            <a:ln cap="flat" cmpd="sng" w="9525">
              <a:solidFill>
                <a:srgbClr val="00C384"/>
              </a:solidFill>
              <a:prstDash val="solid"/>
              <a:round/>
              <a:headEnd len="sm" w="sm" type="none"/>
              <a:tailEnd len="sm" w="sm" type="none"/>
            </a:ln>
          </p:spPr>
          <p:txBody>
            <a:bodyPr anchorCtr="0" anchor="t"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Poppins"/>
                  <a:ea typeface="Poppins"/>
                  <a:cs typeface="Poppins"/>
                  <a:sym typeface="Poppins"/>
                </a:rPr>
                <a:t>I need help or have questions about Python or understanding a problem.</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n" sz="2000">
                  <a:solidFill>
                    <a:schemeClr val="dk1"/>
                  </a:solidFill>
                  <a:latin typeface="Poppins"/>
                  <a:ea typeface="Poppins"/>
                  <a:cs typeface="Poppins"/>
                  <a:sym typeface="Poppins"/>
                </a:rPr>
                <a:t>Attend a weekly</a:t>
              </a:r>
              <a:br>
                <a:rPr b="1" lang="en" sz="2000">
                  <a:solidFill>
                    <a:schemeClr val="dk1"/>
                  </a:solidFill>
                  <a:latin typeface="Poppins"/>
                  <a:ea typeface="Poppins"/>
                  <a:cs typeface="Poppins"/>
                  <a:sym typeface="Poppins"/>
                </a:rPr>
              </a:br>
              <a:r>
                <a:rPr b="1" lang="en" sz="2000">
                  <a:solidFill>
                    <a:schemeClr val="dk1"/>
                  </a:solidFill>
                  <a:latin typeface="Poppins"/>
                  <a:ea typeface="Poppins"/>
                  <a:cs typeface="Poppins"/>
                  <a:sym typeface="Poppins"/>
                </a:rPr>
                <a:t>Study Hall.</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20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pic>
          <p:nvPicPr>
            <p:cNvPr id="1007" name="Google Shape;1007;p133"/>
            <p:cNvPicPr preferRelativeResize="0"/>
            <p:nvPr/>
          </p:nvPicPr>
          <p:blipFill>
            <a:blip r:embed="rId4">
              <a:alphaModFix/>
            </a:blip>
            <a:stretch>
              <a:fillRect/>
            </a:stretch>
          </p:blipFill>
          <p:spPr>
            <a:xfrm>
              <a:off x="6255763" y="3410625"/>
              <a:ext cx="1021676" cy="1021676"/>
            </a:xfrm>
            <a:prstGeom prst="rect">
              <a:avLst/>
            </a:prstGeom>
            <a:noFill/>
            <a:ln>
              <a:noFill/>
            </a:ln>
          </p:spPr>
        </p:pic>
      </p:grpSp>
      <p:grpSp>
        <p:nvGrpSpPr>
          <p:cNvPr id="1008" name="Google Shape;1008;p133"/>
          <p:cNvGrpSpPr/>
          <p:nvPr/>
        </p:nvGrpSpPr>
        <p:grpSpPr>
          <a:xfrm>
            <a:off x="89100" y="4739882"/>
            <a:ext cx="324008" cy="322851"/>
            <a:chOff x="0" y="3867912"/>
            <a:chExt cx="1280160" cy="1275588"/>
          </a:xfrm>
        </p:grpSpPr>
        <p:sp>
          <p:nvSpPr>
            <p:cNvPr id="1009" name="Google Shape;1009;p133"/>
            <p:cNvSpPr/>
            <p:nvPr/>
          </p:nvSpPr>
          <p:spPr>
            <a:xfrm>
              <a:off x="0" y="4229100"/>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3"/>
            <p:cNvSpPr/>
            <p:nvPr/>
          </p:nvSpPr>
          <p:spPr>
            <a:xfrm>
              <a:off x="182880" y="405079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3"/>
            <p:cNvSpPr/>
            <p:nvPr/>
          </p:nvSpPr>
          <p:spPr>
            <a:xfrm>
              <a:off x="365760" y="3867912"/>
              <a:ext cx="914400" cy="9144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100" title="Screenshot 2025-05-31 at 5.49.23 PM.png"/>
          <p:cNvPicPr preferRelativeResize="0"/>
          <p:nvPr>
            <p:ph idx="2" type="pic"/>
          </p:nvPr>
        </p:nvPicPr>
        <p:blipFill rotWithShape="1">
          <a:blip r:embed="rId3">
            <a:alphaModFix/>
          </a:blip>
          <a:srcRect b="25473" l="0" r="0" t="0"/>
          <a:stretch/>
        </p:blipFill>
        <p:spPr>
          <a:xfrm>
            <a:off x="592550" y="1010825"/>
            <a:ext cx="2579400" cy="2289000"/>
          </a:xfrm>
          <a:prstGeom prst="roundRect">
            <a:avLst>
              <a:gd fmla="val 16667" name="adj"/>
            </a:avLst>
          </a:prstGeom>
        </p:spPr>
      </p:pic>
      <p:sp>
        <p:nvSpPr>
          <p:cNvPr id="732" name="Google Shape;732;p100"/>
          <p:cNvSpPr txBox="1"/>
          <p:nvPr/>
        </p:nvSpPr>
        <p:spPr>
          <a:xfrm>
            <a:off x="253950" y="3993125"/>
            <a:ext cx="6807300" cy="965100"/>
          </a:xfrm>
          <a:prstGeom prst="rect">
            <a:avLst/>
          </a:prstGeom>
          <a:solidFill>
            <a:srgbClr val="EEEEEE"/>
          </a:solid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Clr>
                <a:srgbClr val="000000"/>
              </a:buClr>
              <a:buSzPts val="1100"/>
              <a:buFont typeface="Arial"/>
              <a:buNone/>
            </a:pPr>
            <a:r>
              <a:rPr lang="en" sz="1800">
                <a:latin typeface="Poppins"/>
                <a:ea typeface="Poppins"/>
                <a:cs typeface="Poppins"/>
                <a:sym typeface="Poppins"/>
              </a:rPr>
              <a:t>“The harder you work for something the better you will feel when you achieve it”</a:t>
            </a:r>
            <a:endParaRPr sz="1800">
              <a:latin typeface="Poppins"/>
              <a:ea typeface="Poppins"/>
              <a:cs typeface="Poppins"/>
              <a:sym typeface="Poppins"/>
            </a:endParaRPr>
          </a:p>
        </p:txBody>
      </p:sp>
      <p:sp>
        <p:nvSpPr>
          <p:cNvPr id="733" name="Google Shape;733;p100"/>
          <p:cNvSpPr txBox="1"/>
          <p:nvPr/>
        </p:nvSpPr>
        <p:spPr>
          <a:xfrm>
            <a:off x="3357550" y="982325"/>
            <a:ext cx="53358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Poppins"/>
                <a:ea typeface="Poppins"/>
                <a:cs typeface="Poppins"/>
                <a:sym typeface="Poppins"/>
              </a:rPr>
              <a:t>Allison Chan</a:t>
            </a:r>
            <a:endParaRPr b="1"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 sz="1800">
                <a:latin typeface="Poppins"/>
                <a:ea typeface="Poppins"/>
                <a:cs typeface="Poppins"/>
                <a:sym typeface="Poppins"/>
              </a:rPr>
              <a:t>Amazon - backend, server; data pipelines</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 sz="1800">
                <a:latin typeface="Poppins"/>
                <a:ea typeface="Poppins"/>
                <a:cs typeface="Poppins"/>
                <a:sym typeface="Poppins"/>
              </a:rPr>
              <a:t>Meta - full stack; business messaging</a:t>
            </a:r>
            <a:endParaRPr sz="1800">
              <a:latin typeface="Poppins"/>
              <a:ea typeface="Poppins"/>
              <a:cs typeface="Poppins"/>
              <a:sym typeface="Poppins"/>
            </a:endParaRPr>
          </a:p>
          <a:p>
            <a:pPr indent="0" lvl="0" marL="0" rtl="0" algn="l">
              <a:lnSpc>
                <a:spcPct val="115000"/>
              </a:lnSpc>
              <a:spcBef>
                <a:spcPts val="0"/>
              </a:spcBef>
              <a:spcAft>
                <a:spcPts val="0"/>
              </a:spcAft>
              <a:buNone/>
            </a:pPr>
            <a:r>
              <a:rPr b="1" lang="en" sz="1800">
                <a:solidFill>
                  <a:schemeClr val="dk1"/>
                </a:solidFill>
                <a:latin typeface="Poppins"/>
                <a:ea typeface="Poppins"/>
                <a:cs typeface="Poppins"/>
                <a:sym typeface="Poppins"/>
              </a:rPr>
              <a:t>Education:</a:t>
            </a:r>
            <a:endParaRPr b="1"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 University of Southern California</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B.S. Computer Science + Computer Engineering </a:t>
            </a:r>
            <a:endParaRPr sz="1800">
              <a:solidFill>
                <a:schemeClr val="dk1"/>
              </a:solidFill>
              <a:latin typeface="Poppins"/>
              <a:ea typeface="Poppins"/>
              <a:cs typeface="Poppins"/>
              <a:sym typeface="Poppins"/>
            </a:endParaRPr>
          </a:p>
          <a:p>
            <a:pPr indent="-342900" lvl="1" marL="914400" rtl="0" algn="l">
              <a:lnSpc>
                <a:spcPct val="115000"/>
              </a:lnSpc>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M.S Computer Science</a:t>
            </a:r>
            <a:endParaRPr sz="1800">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9" name="Google Shape;739;p101" title="Screenshot 2025-05-31 at 5.49.23 PM.png"/>
          <p:cNvPicPr preferRelativeResize="0"/>
          <p:nvPr>
            <p:ph idx="2" type="pic"/>
          </p:nvPr>
        </p:nvPicPr>
        <p:blipFill rotWithShape="1">
          <a:blip r:embed="rId3">
            <a:alphaModFix/>
          </a:blip>
          <a:srcRect b="25473" l="0" r="0" t="0"/>
          <a:stretch/>
        </p:blipFill>
        <p:spPr>
          <a:xfrm>
            <a:off x="592550" y="1010825"/>
            <a:ext cx="2579400" cy="2289000"/>
          </a:xfrm>
          <a:prstGeom prst="roundRect">
            <a:avLst>
              <a:gd fmla="val 16667" name="adj"/>
            </a:avLst>
          </a:prstGeom>
        </p:spPr>
      </p:pic>
      <p:sp>
        <p:nvSpPr>
          <p:cNvPr id="740" name="Google Shape;740;p101"/>
          <p:cNvSpPr txBox="1"/>
          <p:nvPr/>
        </p:nvSpPr>
        <p:spPr>
          <a:xfrm>
            <a:off x="3343850" y="742200"/>
            <a:ext cx="53358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Poppins"/>
                <a:ea typeface="Poppins"/>
                <a:cs typeface="Poppins"/>
                <a:sym typeface="Poppins"/>
              </a:rPr>
              <a:t>Hobbies</a:t>
            </a:r>
            <a:endParaRPr b="1"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 sz="1800">
                <a:latin typeface="Poppins"/>
                <a:ea typeface="Poppins"/>
                <a:cs typeface="Poppins"/>
                <a:sym typeface="Poppins"/>
              </a:rPr>
              <a:t>Scuba diving, snow sports &amp; running</a:t>
            </a:r>
            <a:endParaRPr sz="1800">
              <a:latin typeface="Poppins"/>
              <a:ea typeface="Poppins"/>
              <a:cs typeface="Poppins"/>
              <a:sym typeface="Poppins"/>
            </a:endParaRPr>
          </a:p>
          <a:p>
            <a:pPr indent="0" lvl="0" marL="0" rtl="0" algn="l">
              <a:lnSpc>
                <a:spcPct val="115000"/>
              </a:lnSpc>
              <a:spcBef>
                <a:spcPts val="0"/>
              </a:spcBef>
              <a:spcAft>
                <a:spcPts val="0"/>
              </a:spcAft>
              <a:buNone/>
            </a:pPr>
            <a:r>
              <a:rPr b="1" lang="en" sz="1800">
                <a:latin typeface="Poppins"/>
                <a:ea typeface="Poppins"/>
                <a:cs typeface="Poppins"/>
                <a:sym typeface="Poppins"/>
              </a:rPr>
              <a:t>Linkedin</a:t>
            </a:r>
            <a:endParaRPr b="1"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 sz="1800">
                <a:latin typeface="Poppins"/>
                <a:ea typeface="Poppins"/>
                <a:cs typeface="Poppins"/>
                <a:sym typeface="Poppins"/>
              </a:rPr>
              <a:t>Send with a note mentioning TIP102 S1b</a:t>
            </a:r>
            <a:endParaRPr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lang="en" sz="1800">
                <a:latin typeface="Poppins"/>
                <a:ea typeface="Poppins"/>
                <a:cs typeface="Poppins"/>
                <a:sym typeface="Poppins"/>
              </a:rPr>
              <a:t>Will accept after course is over </a:t>
            </a:r>
            <a:endParaRPr sz="1800">
              <a:latin typeface="Poppins"/>
              <a:ea typeface="Poppins"/>
              <a:cs typeface="Poppins"/>
              <a:sym typeface="Poppins"/>
            </a:endParaRPr>
          </a:p>
          <a:p>
            <a:pPr indent="0" lvl="0" marL="0" rtl="0" algn="l">
              <a:lnSpc>
                <a:spcPct val="115000"/>
              </a:lnSpc>
              <a:spcBef>
                <a:spcPts val="0"/>
              </a:spcBef>
              <a:spcAft>
                <a:spcPts val="0"/>
              </a:spcAft>
              <a:buNone/>
            </a:pPr>
            <a:r>
              <a:rPr b="1" lang="en" sz="1800">
                <a:latin typeface="Poppins"/>
                <a:ea typeface="Poppins"/>
                <a:cs typeface="Poppins"/>
                <a:sym typeface="Poppins"/>
              </a:rPr>
              <a:t>Response Time</a:t>
            </a:r>
            <a:endParaRPr b="1" sz="1800">
              <a:latin typeface="Poppins"/>
              <a:ea typeface="Poppins"/>
              <a:cs typeface="Poppins"/>
              <a:sym typeface="Poppins"/>
            </a:endParaRPr>
          </a:p>
          <a:p>
            <a:pPr indent="-342900" lvl="0" marL="457200" rtl="0" algn="l">
              <a:lnSpc>
                <a:spcPct val="115000"/>
              </a:lnSpc>
              <a:spcBef>
                <a:spcPts val="0"/>
              </a:spcBef>
              <a:spcAft>
                <a:spcPts val="0"/>
              </a:spcAft>
              <a:buSzPts val="1800"/>
              <a:buFont typeface="Poppins"/>
              <a:buChar char="●"/>
            </a:pPr>
            <a:r>
              <a:rPr b="1" lang="en" sz="1800">
                <a:latin typeface="Poppins"/>
                <a:ea typeface="Poppins"/>
                <a:cs typeface="Poppins"/>
                <a:sym typeface="Poppins"/>
              </a:rPr>
              <a:t>🐢 </a:t>
            </a:r>
            <a:r>
              <a:rPr lang="en" sz="1800">
                <a:latin typeface="Poppins"/>
                <a:ea typeface="Poppins"/>
                <a:cs typeface="Poppins"/>
                <a:sym typeface="Poppins"/>
              </a:rPr>
              <a:t>please give me 3 business days to respond, unless you put </a:t>
            </a:r>
            <a:endParaRPr sz="1800">
              <a:latin typeface="Poppins"/>
              <a:ea typeface="Poppins"/>
              <a:cs typeface="Poppins"/>
              <a:sym typeface="Poppins"/>
            </a:endParaRPr>
          </a:p>
          <a:p>
            <a:pPr indent="-342900" lvl="1" marL="914400" rtl="0" algn="l">
              <a:lnSpc>
                <a:spcPct val="115000"/>
              </a:lnSpc>
              <a:spcBef>
                <a:spcPts val="0"/>
              </a:spcBef>
              <a:spcAft>
                <a:spcPts val="0"/>
              </a:spcAft>
              <a:buSzPts val="1800"/>
              <a:buFont typeface="Poppins"/>
              <a:buChar char="○"/>
            </a:pPr>
            <a:r>
              <a:rPr b="1" lang="en" sz="1800">
                <a:solidFill>
                  <a:schemeClr val="dk1"/>
                </a:solidFill>
              </a:rPr>
              <a:t>🚨BREAKING NEWS: You Missed a Message from Me🚨</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6" name="Google Shape;746;p102"/>
          <p:cNvPicPr preferRelativeResize="0"/>
          <p:nvPr/>
        </p:nvPicPr>
        <p:blipFill>
          <a:blip r:embed="rId3">
            <a:alphaModFix/>
          </a:blip>
          <a:stretch>
            <a:fillRect/>
          </a:stretch>
        </p:blipFill>
        <p:spPr>
          <a:xfrm>
            <a:off x="4716775" y="640675"/>
            <a:ext cx="3826851" cy="3826851"/>
          </a:xfrm>
          <a:prstGeom prst="rect">
            <a:avLst/>
          </a:prstGeom>
          <a:noFill/>
          <a:ln>
            <a:noFill/>
          </a:ln>
        </p:spPr>
      </p:pic>
      <p:sp>
        <p:nvSpPr>
          <p:cNvPr id="747" name="Google Shape;747;p102"/>
          <p:cNvSpPr txBox="1"/>
          <p:nvPr>
            <p:ph type="title"/>
          </p:nvPr>
        </p:nvSpPr>
        <p:spPr>
          <a:xfrm>
            <a:off x="661675" y="1276275"/>
            <a:ext cx="3967800" cy="17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Turn on your cameras!</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3"/>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53" name="Google Shape;753;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103"/>
          <p:cNvSpPr txBox="1"/>
          <p:nvPr>
            <p:ph idx="2" type="body"/>
          </p:nvPr>
        </p:nvSpPr>
        <p:spPr>
          <a:xfrm>
            <a:off x="452400" y="2439496"/>
            <a:ext cx="8239200" cy="2181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Say hi to someone you see on the screen </a:t>
            </a:r>
            <a:endParaRPr sz="2200"/>
          </a:p>
          <a:p>
            <a:pPr indent="-368300" lvl="0" marL="457200" rtl="0" algn="l">
              <a:spcBef>
                <a:spcPts val="0"/>
              </a:spcBef>
              <a:spcAft>
                <a:spcPts val="0"/>
              </a:spcAft>
              <a:buSzPts val="2200"/>
              <a:buChar char="●"/>
            </a:pPr>
            <a:r>
              <a:rPr lang="en" sz="2200"/>
              <a:t>If you hear your name, react with a ❤️</a:t>
            </a:r>
            <a:endParaRPr sz="2200"/>
          </a:p>
          <a:p>
            <a:pPr indent="-368300" lvl="0" marL="457200" rtl="0" algn="l">
              <a:spcBef>
                <a:spcPts val="0"/>
              </a:spcBef>
              <a:spcAft>
                <a:spcPts val="0"/>
              </a:spcAft>
              <a:buSzPts val="2200"/>
              <a:buChar char="●"/>
            </a:pPr>
            <a:r>
              <a:rPr lang="en" sz="2200"/>
              <a:t>If you haven’t heard you name, react with a 🥲</a:t>
            </a:r>
            <a:endParaRPr sz="2200"/>
          </a:p>
          <a:p>
            <a:pPr indent="457200" lvl="0" marL="1828800" rtl="0" algn="l">
              <a:spcBef>
                <a:spcPts val="1000"/>
              </a:spcBef>
              <a:spcAft>
                <a:spcPts val="0"/>
              </a:spcAft>
              <a:buNone/>
            </a:pPr>
            <a:r>
              <a:t/>
            </a:r>
            <a:endParaRPr b="1" sz="2200"/>
          </a:p>
          <a:p>
            <a:pPr indent="457200" lvl="0" marL="2743200" rtl="0" algn="l">
              <a:spcBef>
                <a:spcPts val="1000"/>
              </a:spcBef>
              <a:spcAft>
                <a:spcPts val="1000"/>
              </a:spcAft>
              <a:buNone/>
            </a:pPr>
            <a:r>
              <a:t/>
            </a:r>
            <a:endParaRPr sz="2200"/>
          </a:p>
        </p:txBody>
      </p:sp>
      <p:sp>
        <p:nvSpPr>
          <p:cNvPr id="755" name="Google Shape;755;p103"/>
          <p:cNvSpPr txBox="1"/>
          <p:nvPr/>
        </p:nvSpPr>
        <p:spPr>
          <a:xfrm>
            <a:off x="2696300" y="1656975"/>
            <a:ext cx="44472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2200">
                <a:solidFill>
                  <a:schemeClr val="dk1"/>
                </a:solidFill>
                <a:latin typeface="Poppins"/>
                <a:ea typeface="Poppins"/>
                <a:cs typeface="Poppins"/>
                <a:sym typeface="Poppins"/>
              </a:rPr>
              <a:t>🚨 WAIT! 🚨 On my count…</a:t>
            </a:r>
            <a:endParaRPr sz="220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4"/>
          <p:cNvSpPr txBox="1"/>
          <p:nvPr>
            <p:ph type="title"/>
          </p:nvPr>
        </p:nvSpPr>
        <p:spPr>
          <a:xfrm>
            <a:off x="884825" y="2317200"/>
            <a:ext cx="7196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Course Structure &amp; Resources</a:t>
            </a:r>
            <a:endParaRPr/>
          </a:p>
        </p:txBody>
      </p:sp>
      <p:sp>
        <p:nvSpPr>
          <p:cNvPr id="761" name="Google Shape;761;p104"/>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5"/>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minutes</a:t>
            </a:r>
            <a:endParaRPr/>
          </a:p>
        </p:txBody>
      </p:sp>
      <p:sp>
        <p:nvSpPr>
          <p:cNvPr id="767" name="Google Shape;767;p10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8" name="Google Shape;768;p105"/>
          <p:cNvSpPr txBox="1"/>
          <p:nvPr>
            <p:ph idx="2" type="body"/>
          </p:nvPr>
        </p:nvSpPr>
        <p:spPr>
          <a:xfrm>
            <a:off x="452400" y="1132825"/>
            <a:ext cx="4764000" cy="3194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Updating Your Slack Handle:</a:t>
            </a:r>
            <a:r>
              <a:rPr lang="en"/>
              <a:t> Make sure your Slack name is formatted as </a:t>
            </a:r>
            <a:r>
              <a:rPr b="1" lang="en">
                <a:latin typeface="Consolas"/>
                <a:ea typeface="Consolas"/>
                <a:cs typeface="Consolas"/>
                <a:sym typeface="Consolas"/>
              </a:rPr>
              <a:t>FirstName LastName - Level, Section</a:t>
            </a:r>
            <a:endParaRPr b="1">
              <a:latin typeface="Consolas"/>
              <a:ea typeface="Consolas"/>
              <a:cs typeface="Consolas"/>
              <a:sym typeface="Consolas"/>
            </a:endParaRPr>
          </a:p>
          <a:p>
            <a:pPr indent="0" lvl="0" marL="0" rtl="0" algn="l">
              <a:spcBef>
                <a:spcPts val="1600"/>
              </a:spcBef>
              <a:spcAft>
                <a:spcPts val="0"/>
              </a:spcAft>
              <a:buNone/>
            </a:pPr>
            <a:r>
              <a:rPr lang="en"/>
              <a:t>For example: </a:t>
            </a:r>
            <a:r>
              <a:rPr b="1" lang="en">
                <a:latin typeface="Consolas"/>
                <a:ea typeface="Consolas"/>
                <a:cs typeface="Consolas"/>
                <a:sym typeface="Consolas"/>
              </a:rPr>
              <a:t>Tony Stark - 101, S1</a:t>
            </a:r>
            <a:endParaRPr b="1">
              <a:latin typeface="Consolas"/>
              <a:ea typeface="Consolas"/>
              <a:cs typeface="Consolas"/>
              <a:sym typeface="Consolas"/>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ctr">
              <a:spcBef>
                <a:spcPts val="1600"/>
              </a:spcBef>
              <a:spcAft>
                <a:spcPts val="1600"/>
              </a:spcAft>
              <a:buNone/>
            </a:pPr>
            <a:r>
              <a:rPr b="1" lang="en"/>
              <a:t>✅ Take a moment to do this now!</a:t>
            </a:r>
            <a:endParaRPr b="1"/>
          </a:p>
        </p:txBody>
      </p:sp>
      <p:pic>
        <p:nvPicPr>
          <p:cNvPr id="769" name="Google Shape;769;p105"/>
          <p:cNvPicPr preferRelativeResize="0"/>
          <p:nvPr/>
        </p:nvPicPr>
        <p:blipFill>
          <a:blip r:embed="rId3">
            <a:alphaModFix/>
          </a:blip>
          <a:stretch>
            <a:fillRect/>
          </a:stretch>
        </p:blipFill>
        <p:spPr>
          <a:xfrm>
            <a:off x="5486399" y="1271325"/>
            <a:ext cx="3205200" cy="312178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